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D_C68C447.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56" r:id="rId5"/>
    <p:sldId id="285" r:id="rId6"/>
    <p:sldId id="267" r:id="rId7"/>
    <p:sldId id="286" r:id="rId8"/>
    <p:sldId id="275" r:id="rId9"/>
    <p:sldId id="283" r:id="rId10"/>
    <p:sldId id="269" r:id="rId11"/>
    <p:sldId id="287" r:id="rId12"/>
    <p:sldId id="288" r:id="rId13"/>
    <p:sldId id="289" r:id="rId14"/>
    <p:sldId id="263" r:id="rId15"/>
    <p:sldId id="271" r:id="rId16"/>
    <p:sldId id="270" r:id="rId17"/>
    <p:sldId id="266" r:id="rId18"/>
    <p:sldId id="281" r:id="rId19"/>
    <p:sldId id="273" r:id="rId20"/>
    <p:sldId id="284"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80D268-3CC7-E1AC-CA24-B1C3F14144CA}" name="Terry Schulte" initials="TS" userId="S::Terry.Schulte@milgard.com::b7439b85-98a5-4085-9e5e-ed0c29e40e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97D"/>
    <a:srgbClr val="E83530"/>
    <a:srgbClr val="000000"/>
    <a:srgbClr val="1969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806A32-E974-4503-B885-9DCD6B3C5568}" v="4" dt="2026-04-29T17:44:17.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82968" autoAdjust="0"/>
  </p:normalViewPr>
  <p:slideViewPr>
    <p:cSldViewPr snapToGrid="0">
      <p:cViewPr varScale="1">
        <p:scale>
          <a:sx n="80" d="100"/>
          <a:sy n="80" d="100"/>
        </p:scale>
        <p:origin x="54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Williams" userId="b0b77901-9f45-4c0b-9a07-41654f9d0029" providerId="ADAL" clId="{CC00A587-02A7-4165-8442-46FFC87412F0}"/>
    <pc:docChg chg="custSel modSld">
      <pc:chgData name="Chris Williams" userId="b0b77901-9f45-4c0b-9a07-41654f9d0029" providerId="ADAL" clId="{CC00A587-02A7-4165-8442-46FFC87412F0}" dt="2026-04-29T17:46:45.901" v="33" actId="114"/>
      <pc:docMkLst>
        <pc:docMk/>
      </pc:docMkLst>
      <pc:sldChg chg="modSp mod">
        <pc:chgData name="Chris Williams" userId="b0b77901-9f45-4c0b-9a07-41654f9d0029" providerId="ADAL" clId="{CC00A587-02A7-4165-8442-46FFC87412F0}" dt="2026-04-29T17:45:10.946" v="18" actId="207"/>
        <pc:sldMkLst>
          <pc:docMk/>
          <pc:sldMk cId="3113457935" sldId="263"/>
        </pc:sldMkLst>
        <pc:spChg chg="mod">
          <ac:chgData name="Chris Williams" userId="b0b77901-9f45-4c0b-9a07-41654f9d0029" providerId="ADAL" clId="{CC00A587-02A7-4165-8442-46FFC87412F0}" dt="2026-04-29T17:45:10.946" v="18" actId="207"/>
          <ac:spMkLst>
            <pc:docMk/>
            <pc:sldMk cId="3113457935" sldId="263"/>
            <ac:spMk id="3" creationId="{CA8098F8-926B-6ADB-A45C-EF1768ACE14F}"/>
          </ac:spMkLst>
        </pc:spChg>
      </pc:sldChg>
      <pc:sldChg chg="modSp mod">
        <pc:chgData name="Chris Williams" userId="b0b77901-9f45-4c0b-9a07-41654f9d0029" providerId="ADAL" clId="{CC00A587-02A7-4165-8442-46FFC87412F0}" dt="2026-04-29T17:46:45.901" v="33" actId="114"/>
        <pc:sldMkLst>
          <pc:docMk/>
          <pc:sldMk cId="1839307475" sldId="273"/>
        </pc:sldMkLst>
        <pc:spChg chg="mod">
          <ac:chgData name="Chris Williams" userId="b0b77901-9f45-4c0b-9a07-41654f9d0029" providerId="ADAL" clId="{CC00A587-02A7-4165-8442-46FFC87412F0}" dt="2026-04-29T17:46:45.901" v="33" actId="114"/>
          <ac:spMkLst>
            <pc:docMk/>
            <pc:sldMk cId="1839307475" sldId="273"/>
            <ac:spMk id="8" creationId="{807F31A3-2293-5D33-3A3A-2D543FD33E26}"/>
          </ac:spMkLst>
        </pc:spChg>
      </pc:sldChg>
      <pc:sldChg chg="modSp mod">
        <pc:chgData name="Chris Williams" userId="b0b77901-9f45-4c0b-9a07-41654f9d0029" providerId="ADAL" clId="{CC00A587-02A7-4165-8442-46FFC87412F0}" dt="2026-04-29T17:46:02.235" v="32" actId="20577"/>
        <pc:sldMkLst>
          <pc:docMk/>
          <pc:sldMk cId="2071162121" sldId="281"/>
        </pc:sldMkLst>
        <pc:spChg chg="mod">
          <ac:chgData name="Chris Williams" userId="b0b77901-9f45-4c0b-9a07-41654f9d0029" providerId="ADAL" clId="{CC00A587-02A7-4165-8442-46FFC87412F0}" dt="2026-04-29T17:45:58.449" v="30" actId="20577"/>
          <ac:spMkLst>
            <pc:docMk/>
            <pc:sldMk cId="2071162121" sldId="281"/>
            <ac:spMk id="2" creationId="{AFC9E2A4-9C37-72FE-03B9-03A65B9FC9AE}"/>
          </ac:spMkLst>
        </pc:spChg>
        <pc:spChg chg="mod">
          <ac:chgData name="Chris Williams" userId="b0b77901-9f45-4c0b-9a07-41654f9d0029" providerId="ADAL" clId="{CC00A587-02A7-4165-8442-46FFC87412F0}" dt="2026-04-29T17:46:02.235" v="32" actId="20577"/>
          <ac:spMkLst>
            <pc:docMk/>
            <pc:sldMk cId="2071162121" sldId="281"/>
            <ac:spMk id="3" creationId="{D658D4C6-D721-9922-1C43-94F998BCC8D4}"/>
          </ac:spMkLst>
        </pc:spChg>
      </pc:sldChg>
      <pc:sldChg chg="modSp mod">
        <pc:chgData name="Chris Williams" userId="b0b77901-9f45-4c0b-9a07-41654f9d0029" providerId="ADAL" clId="{CC00A587-02A7-4165-8442-46FFC87412F0}" dt="2026-04-29T17:43:47.947" v="4" actId="27636"/>
        <pc:sldMkLst>
          <pc:docMk/>
          <pc:sldMk cId="2580701670" sldId="286"/>
        </pc:sldMkLst>
        <pc:spChg chg="mod">
          <ac:chgData name="Chris Williams" userId="b0b77901-9f45-4c0b-9a07-41654f9d0029" providerId="ADAL" clId="{CC00A587-02A7-4165-8442-46FFC87412F0}" dt="2026-04-29T17:43:47.947" v="4" actId="27636"/>
          <ac:spMkLst>
            <pc:docMk/>
            <pc:sldMk cId="2580701670" sldId="286"/>
            <ac:spMk id="3" creationId="{02317619-E3DA-59A9-9171-79BB2F154560}"/>
          </ac:spMkLst>
        </pc:spChg>
      </pc:sldChg>
      <pc:sldChg chg="addSp modSp mod">
        <pc:chgData name="Chris Williams" userId="b0b77901-9f45-4c0b-9a07-41654f9d0029" providerId="ADAL" clId="{CC00A587-02A7-4165-8442-46FFC87412F0}" dt="2026-04-29T17:44:03.918" v="16" actId="114"/>
        <pc:sldMkLst>
          <pc:docMk/>
          <pc:sldMk cId="3562686439" sldId="287"/>
        </pc:sldMkLst>
        <pc:spChg chg="add mod">
          <ac:chgData name="Chris Williams" userId="b0b77901-9f45-4c0b-9a07-41654f9d0029" providerId="ADAL" clId="{CC00A587-02A7-4165-8442-46FFC87412F0}" dt="2026-04-29T17:44:03.918" v="16" actId="114"/>
          <ac:spMkLst>
            <pc:docMk/>
            <pc:sldMk cId="3562686439" sldId="287"/>
            <ac:spMk id="3" creationId="{E1B9FDE4-C035-30DB-036E-EC54BDB6E003}"/>
          </ac:spMkLst>
        </pc:spChg>
      </pc:sldChg>
      <pc:sldChg chg="addSp modSp">
        <pc:chgData name="Chris Williams" userId="b0b77901-9f45-4c0b-9a07-41654f9d0029" providerId="ADAL" clId="{CC00A587-02A7-4165-8442-46FFC87412F0}" dt="2026-04-29T17:44:17.480" v="17"/>
        <pc:sldMkLst>
          <pc:docMk/>
          <pc:sldMk cId="2641065400" sldId="288"/>
        </pc:sldMkLst>
        <pc:spChg chg="add mod">
          <ac:chgData name="Chris Williams" userId="b0b77901-9f45-4c0b-9a07-41654f9d0029" providerId="ADAL" clId="{CC00A587-02A7-4165-8442-46FFC87412F0}" dt="2026-04-29T17:44:17.480" v="17"/>
          <ac:spMkLst>
            <pc:docMk/>
            <pc:sldMk cId="2641065400" sldId="288"/>
            <ac:spMk id="3" creationId="{357166CB-72CD-9981-54D7-49AE218EEF06}"/>
          </ac:spMkLst>
        </pc:spChg>
      </pc:sldChg>
      <pc:sldChg chg="modSp mod">
        <pc:chgData name="Chris Williams" userId="b0b77901-9f45-4c0b-9a07-41654f9d0029" providerId="ADAL" clId="{CC00A587-02A7-4165-8442-46FFC87412F0}" dt="2026-04-29T17:43:47.901" v="1" actId="27636"/>
        <pc:sldMkLst>
          <pc:docMk/>
          <pc:sldMk cId="4224613972" sldId="289"/>
        </pc:sldMkLst>
        <pc:spChg chg="mod">
          <ac:chgData name="Chris Williams" userId="b0b77901-9f45-4c0b-9a07-41654f9d0029" providerId="ADAL" clId="{CC00A587-02A7-4165-8442-46FFC87412F0}" dt="2026-04-29T17:43:47.901" v="1" actId="27636"/>
          <ac:spMkLst>
            <pc:docMk/>
            <pc:sldMk cId="4224613972" sldId="289"/>
            <ac:spMk id="3" creationId="{2EA600EE-72FE-074D-C8B7-00F083F39AE5}"/>
          </ac:spMkLst>
        </pc:spChg>
      </pc:sldChg>
    </pc:docChg>
  </pc:docChgLst>
</pc:chgInfo>
</file>

<file path=ppt/comments/modernComment_11D_C68C447.xml><?xml version="1.0" encoding="utf-8"?>
<p188:cmLst xmlns:a="http://schemas.openxmlformats.org/drawingml/2006/main" xmlns:r="http://schemas.openxmlformats.org/officeDocument/2006/relationships" xmlns:p188="http://schemas.microsoft.com/office/powerpoint/2018/8/main">
  <p188:cm id="{73A00E52-47FC-490C-A9A7-8E2052CF1A89}" authorId="{F280D268-3CC7-E1AC-CA24-B1C3F14144CA}" created="2025-03-24T21:32:21.523">
    <ac:txMkLst xmlns:ac="http://schemas.microsoft.com/office/drawing/2013/main/command">
      <pc:docMk xmlns:pc="http://schemas.microsoft.com/office/powerpoint/2013/main/command"/>
      <pc:sldMk xmlns:pc="http://schemas.microsoft.com/office/powerpoint/2013/main/command" cId="208192583" sldId="285"/>
      <ac:spMk id="3" creationId="{21009A24-180D-4758-3A4F-C51C421ACE51}"/>
      <ac:txMk cp="150" len="38">
        <ac:context len="264" hash="1420214209"/>
      </ac:txMk>
    </ac:txMkLst>
    <p188:pos x="7069381" y="2276234"/>
    <p188:txBody>
      <a:bodyPr/>
      <a:lstStyle/>
      <a:p>
        <a:r>
          <a:rPr lang="en-US"/>
          <a:t>Not sure we are ready to say this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6144-A7C7-4E7D-91DB-CB728832C2C7}" type="datetimeFigureOut">
              <a:rPr lang="en-US" smtClean="0"/>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404611-9ECD-4E13-9425-20753E8DC30F}" type="slidenum">
              <a:rPr lang="en-US" smtClean="0"/>
              <a:t>‹#›</a:t>
            </a:fld>
            <a:endParaRPr lang="en-US"/>
          </a:p>
        </p:txBody>
      </p:sp>
    </p:spTree>
    <p:extLst>
      <p:ext uri="{BB962C8B-B14F-4D97-AF65-F5344CB8AC3E}">
        <p14:creationId xmlns:p14="http://schemas.microsoft.com/office/powerpoint/2010/main" val="2331965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yourself and state your position on the National Board. </a:t>
            </a:r>
          </a:p>
          <a:p>
            <a:endParaRPr lang="en-US" dirty="0"/>
          </a:p>
          <a:p>
            <a:r>
              <a:rPr lang="en-US" dirty="0"/>
              <a:t>Be sure to recognize the Regional board, National Board attendees and any OSHA officials (Federal, Regional or State) in attendance. </a:t>
            </a:r>
          </a:p>
          <a:p>
            <a:endParaRPr lang="en-US" dirty="0"/>
          </a:p>
        </p:txBody>
      </p:sp>
      <p:sp>
        <p:nvSpPr>
          <p:cNvPr id="4" name="Slide Number Placeholder 3"/>
          <p:cNvSpPr>
            <a:spLocks noGrp="1"/>
          </p:cNvSpPr>
          <p:nvPr>
            <p:ph type="sldNum" sz="quarter" idx="5"/>
          </p:nvPr>
        </p:nvSpPr>
        <p:spPr/>
        <p:txBody>
          <a:bodyPr/>
          <a:lstStyle/>
          <a:p>
            <a:fld id="{93404611-9ECD-4E13-9425-20753E8DC30F}" type="slidenum">
              <a:rPr lang="en-US" smtClean="0"/>
              <a:t>1</a:t>
            </a:fld>
            <a:endParaRPr lang="en-US"/>
          </a:p>
        </p:txBody>
      </p:sp>
    </p:spTree>
    <p:extLst>
      <p:ext uri="{BB962C8B-B14F-4D97-AF65-F5344CB8AC3E}">
        <p14:creationId xmlns:p14="http://schemas.microsoft.com/office/powerpoint/2010/main" val="3584069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 benefits as listed in in the slide.  Key point to make is although sites are assigned mentor (an SGE) you are being mentored by the mentors </a:t>
            </a:r>
          </a:p>
          <a:p>
            <a:r>
              <a:rPr lang="en-US" dirty="0"/>
              <a:t>company and get the resources (site professionals, polices and procedures) from the entire company site. </a:t>
            </a:r>
          </a:p>
        </p:txBody>
      </p:sp>
      <p:sp>
        <p:nvSpPr>
          <p:cNvPr id="4" name="Slide Number Placeholder 3"/>
          <p:cNvSpPr>
            <a:spLocks noGrp="1"/>
          </p:cNvSpPr>
          <p:nvPr>
            <p:ph type="sldNum" sz="quarter" idx="5"/>
          </p:nvPr>
        </p:nvSpPr>
        <p:spPr/>
        <p:txBody>
          <a:bodyPr/>
          <a:lstStyle/>
          <a:p>
            <a:fld id="{93404611-9ECD-4E13-9425-20753E8DC30F}" type="slidenum">
              <a:rPr lang="en-US" smtClean="0"/>
              <a:t>12</a:t>
            </a:fld>
            <a:endParaRPr lang="en-US"/>
          </a:p>
        </p:txBody>
      </p:sp>
    </p:spTree>
    <p:extLst>
      <p:ext uri="{BB962C8B-B14F-4D97-AF65-F5344CB8AC3E}">
        <p14:creationId xmlns:p14="http://schemas.microsoft.com/office/powerpoint/2010/main" val="2434617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VPPPA, in consulting with OSHA, has identified areas where the association and its members can play a pivotal role in helping OSHA bring VPP into its next 40 years. The board approved a VPPPA-VPP modernization plan with the goal of creating and evolving the resources, technology and pathways needed to grow VPP participation. Core elements—which you’ll see in a second—include the modernization of the Special Government Employee program to help with reducing application wait times; an OSHA Challenge program that serves as a true pathway into VPP using VPPPA’s mentoring program as a foundation, and the creation of a VPP-Construction framework for OSHA that takes into consideration the unique work environments encountered by construction companies.</a:t>
            </a:r>
          </a:p>
        </p:txBody>
      </p:sp>
      <p:sp>
        <p:nvSpPr>
          <p:cNvPr id="4" name="Slide Number Placeholder 3"/>
          <p:cNvSpPr>
            <a:spLocks noGrp="1"/>
          </p:cNvSpPr>
          <p:nvPr>
            <p:ph type="sldNum" sz="quarter" idx="5"/>
          </p:nvPr>
        </p:nvSpPr>
        <p:spPr/>
        <p:txBody>
          <a:bodyPr/>
          <a:lstStyle/>
          <a:p>
            <a:fld id="{93404611-9ECD-4E13-9425-20753E8DC30F}" type="slidenum">
              <a:rPr lang="en-US" smtClean="0"/>
              <a:t>13</a:t>
            </a:fld>
            <a:endParaRPr lang="en-US"/>
          </a:p>
        </p:txBody>
      </p:sp>
    </p:spTree>
    <p:extLst>
      <p:ext uri="{BB962C8B-B14F-4D97-AF65-F5344CB8AC3E}">
        <p14:creationId xmlns:p14="http://schemas.microsoft.com/office/powerpoint/2010/main" val="3952252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 slide as listed per level </a:t>
            </a:r>
          </a:p>
        </p:txBody>
      </p:sp>
      <p:sp>
        <p:nvSpPr>
          <p:cNvPr id="4" name="Slide Number Placeholder 3"/>
          <p:cNvSpPr>
            <a:spLocks noGrp="1"/>
          </p:cNvSpPr>
          <p:nvPr>
            <p:ph type="sldNum" sz="quarter" idx="5"/>
          </p:nvPr>
        </p:nvSpPr>
        <p:spPr/>
        <p:txBody>
          <a:bodyPr/>
          <a:lstStyle/>
          <a:p>
            <a:fld id="{93404611-9ECD-4E13-9425-20753E8DC30F}" type="slidenum">
              <a:rPr lang="en-US" smtClean="0"/>
              <a:t>14</a:t>
            </a:fld>
            <a:endParaRPr lang="en-US"/>
          </a:p>
        </p:txBody>
      </p:sp>
    </p:spTree>
    <p:extLst>
      <p:ext uri="{BB962C8B-B14F-4D97-AF65-F5344CB8AC3E}">
        <p14:creationId xmlns:p14="http://schemas.microsoft.com/office/powerpoint/2010/main" val="3507661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Level 5 of this program includes a validation of the implemented SHMS.  This ranges from the mentor performing a site visit </a:t>
            </a:r>
            <a:r>
              <a:rPr lang="en-US" dirty="0" err="1"/>
              <a:t>ny</a:t>
            </a:r>
            <a:r>
              <a:rPr lang="en-US" dirty="0"/>
              <a:t> the mentor to a mock audit </a:t>
            </a:r>
          </a:p>
          <a:p>
            <a:r>
              <a:rPr lang="en-US" dirty="0"/>
              <a:t>with an entire team.  This validation process sets the site up to apply for whatever certification process (VPP, ISO ANSI, STEPS) if they wish to do so.  </a:t>
            </a:r>
          </a:p>
          <a:p>
            <a:endParaRPr lang="en-US" dirty="0"/>
          </a:p>
        </p:txBody>
      </p:sp>
      <p:sp>
        <p:nvSpPr>
          <p:cNvPr id="4" name="Slide Number Placeholder 3"/>
          <p:cNvSpPr>
            <a:spLocks noGrp="1"/>
          </p:cNvSpPr>
          <p:nvPr>
            <p:ph type="sldNum" sz="quarter" idx="5"/>
          </p:nvPr>
        </p:nvSpPr>
        <p:spPr/>
        <p:txBody>
          <a:bodyPr/>
          <a:lstStyle/>
          <a:p>
            <a:fld id="{93404611-9ECD-4E13-9425-20753E8DC30F}" type="slidenum">
              <a:rPr lang="en-US" smtClean="0"/>
              <a:t>15</a:t>
            </a:fld>
            <a:endParaRPr lang="en-US"/>
          </a:p>
        </p:txBody>
      </p:sp>
    </p:spTree>
    <p:extLst>
      <p:ext uri="{BB962C8B-B14F-4D97-AF65-F5344CB8AC3E}">
        <p14:creationId xmlns:p14="http://schemas.microsoft.com/office/powerpoint/2010/main" val="13104806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3404611-9ECD-4E13-9425-20753E8DC30F}" type="slidenum">
              <a:rPr lang="en-US" smtClean="0"/>
              <a:t>16</a:t>
            </a:fld>
            <a:endParaRPr lang="en-US"/>
          </a:p>
        </p:txBody>
      </p:sp>
    </p:spTree>
    <p:extLst>
      <p:ext uri="{BB962C8B-B14F-4D97-AF65-F5344CB8AC3E}">
        <p14:creationId xmlns:p14="http://schemas.microsoft.com/office/powerpoint/2010/main" val="2691834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7BE04-45F6-7C44-A822-66CAA219E7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79948B-C388-CC37-25B7-943CAD984F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A6BFE4-F901-0618-AB4D-32CAD602B588}"/>
              </a:ext>
            </a:extLst>
          </p:cNvPr>
          <p:cNvSpPr>
            <a:spLocks noGrp="1"/>
          </p:cNvSpPr>
          <p:nvPr>
            <p:ph type="body" idx="1"/>
          </p:nvPr>
        </p:nvSpPr>
        <p:spPr/>
        <p:txBody>
          <a:bodyPr/>
          <a:lstStyle/>
          <a:p>
            <a:r>
              <a:rPr lang="en-US" dirty="0"/>
              <a:t>VPPPA, in consulting with OSHA, has identified areas where the association and its members can play a pivotal role in helping OSHA bring VPP into its next 40 years. The board approved a VPPPA-VPP modernization plan with the goal of creating and evolving the resources, technology and pathways needed to grow VPP participation. Core elements—which you’ll see in a second—include the modernization of the Special Government Employee program to help with reducing application wait times; an OSHA Challenge program that serves as a true pathway into VPP using VPPPA’s mentoring program as a foundation, and the creation of a VPP-Construction framework for OSHA that takes into consideration the unique work environments encountered by construction companies.</a:t>
            </a:r>
          </a:p>
        </p:txBody>
      </p:sp>
      <p:sp>
        <p:nvSpPr>
          <p:cNvPr id="4" name="Slide Number Placeholder 3">
            <a:extLst>
              <a:ext uri="{FF2B5EF4-FFF2-40B4-BE49-F238E27FC236}">
                <a16:creationId xmlns:a16="http://schemas.microsoft.com/office/drawing/2014/main" id="{1C7BB511-1E31-84FE-8D11-AC74106E0E7F}"/>
              </a:ext>
            </a:extLst>
          </p:cNvPr>
          <p:cNvSpPr>
            <a:spLocks noGrp="1"/>
          </p:cNvSpPr>
          <p:nvPr>
            <p:ph type="sldNum" sz="quarter" idx="5"/>
          </p:nvPr>
        </p:nvSpPr>
        <p:spPr/>
        <p:txBody>
          <a:bodyPr/>
          <a:lstStyle/>
          <a:p>
            <a:fld id="{93404611-9ECD-4E13-9425-20753E8DC30F}" type="slidenum">
              <a:rPr lang="en-US" smtClean="0"/>
              <a:t>17</a:t>
            </a:fld>
            <a:endParaRPr lang="en-US"/>
          </a:p>
        </p:txBody>
      </p:sp>
    </p:spTree>
    <p:extLst>
      <p:ext uri="{BB962C8B-B14F-4D97-AF65-F5344CB8AC3E}">
        <p14:creationId xmlns:p14="http://schemas.microsoft.com/office/powerpoint/2010/main" val="3610668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model is based in VPP so we will review the basic VPP program.  This will include the challenges to VPP and how VPPPA has revamped its long standing mentoring program to Journey Towards Safety Excellence for any site wanting to advance their Safety &amp; Health Systems. </a:t>
            </a:r>
          </a:p>
        </p:txBody>
      </p:sp>
      <p:sp>
        <p:nvSpPr>
          <p:cNvPr id="4" name="Slide Number Placeholder 3"/>
          <p:cNvSpPr>
            <a:spLocks noGrp="1"/>
          </p:cNvSpPr>
          <p:nvPr>
            <p:ph type="sldNum" sz="quarter" idx="5"/>
          </p:nvPr>
        </p:nvSpPr>
        <p:spPr/>
        <p:txBody>
          <a:bodyPr/>
          <a:lstStyle/>
          <a:p>
            <a:fld id="{93404611-9ECD-4E13-9425-20753E8DC30F}" type="slidenum">
              <a:rPr lang="en-US" smtClean="0"/>
              <a:t>2</a:t>
            </a:fld>
            <a:endParaRPr lang="en-US"/>
          </a:p>
        </p:txBody>
      </p:sp>
    </p:spTree>
    <p:extLst>
      <p:ext uri="{BB962C8B-B14F-4D97-AF65-F5344CB8AC3E}">
        <p14:creationId xmlns:p14="http://schemas.microsoft.com/office/powerpoint/2010/main" val="225864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review what VPP is as the basis for the Journey Towards Safety Excellence Program</a:t>
            </a:r>
          </a:p>
        </p:txBody>
      </p:sp>
      <p:sp>
        <p:nvSpPr>
          <p:cNvPr id="4" name="Slide Number Placeholder 3"/>
          <p:cNvSpPr>
            <a:spLocks noGrp="1"/>
          </p:cNvSpPr>
          <p:nvPr>
            <p:ph type="sldNum" sz="quarter" idx="5"/>
          </p:nvPr>
        </p:nvSpPr>
        <p:spPr/>
        <p:txBody>
          <a:bodyPr/>
          <a:lstStyle/>
          <a:p>
            <a:fld id="{93404611-9ECD-4E13-9425-20753E8DC30F}" type="slidenum">
              <a:rPr lang="en-US" smtClean="0"/>
              <a:t>3</a:t>
            </a:fld>
            <a:endParaRPr lang="en-US"/>
          </a:p>
        </p:txBody>
      </p:sp>
    </p:spTree>
    <p:extLst>
      <p:ext uri="{BB962C8B-B14F-4D97-AF65-F5344CB8AC3E}">
        <p14:creationId xmlns:p14="http://schemas.microsoft.com/office/powerpoint/2010/main" val="3317569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VPP is labor driven process and includes employee engagement </a:t>
            </a:r>
          </a:p>
        </p:txBody>
      </p:sp>
      <p:sp>
        <p:nvSpPr>
          <p:cNvPr id="4" name="Slide Number Placeholder 3"/>
          <p:cNvSpPr>
            <a:spLocks noGrp="1"/>
          </p:cNvSpPr>
          <p:nvPr>
            <p:ph type="sldNum" sz="quarter" idx="5"/>
          </p:nvPr>
        </p:nvSpPr>
        <p:spPr/>
        <p:txBody>
          <a:bodyPr/>
          <a:lstStyle/>
          <a:p>
            <a:fld id="{93404611-9ECD-4E13-9425-20753E8DC30F}" type="slidenum">
              <a:rPr lang="en-US" smtClean="0"/>
              <a:t>6</a:t>
            </a:fld>
            <a:endParaRPr lang="en-US"/>
          </a:p>
        </p:txBody>
      </p:sp>
    </p:spTree>
    <p:extLst>
      <p:ext uri="{BB962C8B-B14F-4D97-AF65-F5344CB8AC3E}">
        <p14:creationId xmlns:p14="http://schemas.microsoft.com/office/powerpoint/2010/main" val="1558856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model is very effective at reducing Injuries and sites can achieve the same injury reduction without achieving OSHA VPP </a:t>
            </a:r>
            <a:r>
              <a:rPr lang="en-US" dirty="0" err="1"/>
              <a:t>certitificaiton</a:t>
            </a:r>
            <a:r>
              <a:rPr lang="en-US" dirty="0"/>
              <a:t>. </a:t>
            </a:r>
          </a:p>
        </p:txBody>
      </p:sp>
      <p:sp>
        <p:nvSpPr>
          <p:cNvPr id="4" name="Slide Number Placeholder 3"/>
          <p:cNvSpPr>
            <a:spLocks noGrp="1"/>
          </p:cNvSpPr>
          <p:nvPr>
            <p:ph type="sldNum" sz="quarter" idx="5"/>
          </p:nvPr>
        </p:nvSpPr>
        <p:spPr/>
        <p:txBody>
          <a:bodyPr/>
          <a:lstStyle/>
          <a:p>
            <a:fld id="{93404611-9ECD-4E13-9425-20753E8DC30F}" type="slidenum">
              <a:rPr lang="en-US" smtClean="0"/>
              <a:t>7</a:t>
            </a:fld>
            <a:endParaRPr lang="en-US"/>
          </a:p>
        </p:txBody>
      </p:sp>
    </p:spTree>
    <p:extLst>
      <p:ext uri="{BB962C8B-B14F-4D97-AF65-F5344CB8AC3E}">
        <p14:creationId xmlns:p14="http://schemas.microsoft.com/office/powerpoint/2010/main" val="32412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Cal-OSHA has performed a business value survey for the past 10 years and noted that this model makes good companies great! </a:t>
            </a:r>
          </a:p>
          <a:p>
            <a:r>
              <a:rPr lang="en-US" dirty="0"/>
              <a:t>The biggest advantage is the increased communication across the organization and increased employee/management relations. </a:t>
            </a:r>
          </a:p>
        </p:txBody>
      </p:sp>
      <p:sp>
        <p:nvSpPr>
          <p:cNvPr id="4" name="Slide Number Placeholder 3"/>
          <p:cNvSpPr>
            <a:spLocks noGrp="1"/>
          </p:cNvSpPr>
          <p:nvPr>
            <p:ph type="sldNum" sz="quarter" idx="5"/>
          </p:nvPr>
        </p:nvSpPr>
        <p:spPr/>
        <p:txBody>
          <a:bodyPr/>
          <a:lstStyle/>
          <a:p>
            <a:fld id="{93404611-9ECD-4E13-9425-20753E8DC30F}" type="slidenum">
              <a:rPr lang="en-US" smtClean="0"/>
              <a:t>8</a:t>
            </a:fld>
            <a:endParaRPr lang="en-US"/>
          </a:p>
        </p:txBody>
      </p:sp>
    </p:spTree>
    <p:extLst>
      <p:ext uri="{BB962C8B-B14F-4D97-AF65-F5344CB8AC3E}">
        <p14:creationId xmlns:p14="http://schemas.microsoft.com/office/powerpoint/2010/main" val="1079928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benefits of this model are shown here.  If sites are more reliable, more productive and more adaptable they are more profitable. </a:t>
            </a:r>
          </a:p>
        </p:txBody>
      </p:sp>
      <p:sp>
        <p:nvSpPr>
          <p:cNvPr id="4" name="Slide Number Placeholder 3"/>
          <p:cNvSpPr>
            <a:spLocks noGrp="1"/>
          </p:cNvSpPr>
          <p:nvPr>
            <p:ph type="sldNum" sz="quarter" idx="5"/>
          </p:nvPr>
        </p:nvSpPr>
        <p:spPr/>
        <p:txBody>
          <a:bodyPr/>
          <a:lstStyle/>
          <a:p>
            <a:fld id="{93404611-9ECD-4E13-9425-20753E8DC30F}" type="slidenum">
              <a:rPr lang="en-US" smtClean="0"/>
              <a:t>9</a:t>
            </a:fld>
            <a:endParaRPr lang="en-US"/>
          </a:p>
        </p:txBody>
      </p:sp>
    </p:spTree>
    <p:extLst>
      <p:ext uri="{BB962C8B-B14F-4D97-AF65-F5344CB8AC3E}">
        <p14:creationId xmlns:p14="http://schemas.microsoft.com/office/powerpoint/2010/main" val="649317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404611-9ECD-4E13-9425-20753E8DC30F}" type="slidenum">
              <a:rPr lang="en-US" smtClean="0"/>
              <a:t>10</a:t>
            </a:fld>
            <a:endParaRPr lang="en-US"/>
          </a:p>
        </p:txBody>
      </p:sp>
    </p:spTree>
    <p:extLst>
      <p:ext uri="{BB962C8B-B14F-4D97-AF65-F5344CB8AC3E}">
        <p14:creationId xmlns:p14="http://schemas.microsoft.com/office/powerpoint/2010/main" val="4030927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VPPPA’s mission statement reflects the evolution of our association over its first 40 years as the representative not just for VPP sites, but for all companies and sites who share our commitment to advancing health and safety excellence. Our goal remains the same – to save lives through developing the new ideas, processes and best practices that all companies and sites may implement.</a:t>
            </a:r>
          </a:p>
        </p:txBody>
      </p:sp>
      <p:sp>
        <p:nvSpPr>
          <p:cNvPr id="4" name="Slide Number Placeholder 3"/>
          <p:cNvSpPr>
            <a:spLocks noGrp="1"/>
          </p:cNvSpPr>
          <p:nvPr>
            <p:ph type="sldNum" sz="quarter" idx="5"/>
          </p:nvPr>
        </p:nvSpPr>
        <p:spPr/>
        <p:txBody>
          <a:bodyPr/>
          <a:lstStyle/>
          <a:p>
            <a:fld id="{93404611-9ECD-4E13-9425-20753E8DC30F}" type="slidenum">
              <a:rPr lang="en-US" smtClean="0"/>
              <a:t>11</a:t>
            </a:fld>
            <a:endParaRPr lang="en-US"/>
          </a:p>
        </p:txBody>
      </p:sp>
    </p:spTree>
    <p:extLst>
      <p:ext uri="{BB962C8B-B14F-4D97-AF65-F5344CB8AC3E}">
        <p14:creationId xmlns:p14="http://schemas.microsoft.com/office/powerpoint/2010/main" val="3639671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770597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12378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9379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83178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52860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3050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82372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9221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368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97803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88867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22894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pic>
        <p:nvPicPr>
          <p:cNvPr id="8" name="Picture 7" descr="Logo, company name&#10;&#10;Description automatically generated">
            <a:extLst>
              <a:ext uri="{FF2B5EF4-FFF2-40B4-BE49-F238E27FC236}">
                <a16:creationId xmlns:a16="http://schemas.microsoft.com/office/drawing/2014/main" id="{30F44ECA-3CEC-6B17-9C5B-8CEFD964C32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599938" y="6244254"/>
            <a:ext cx="1343472" cy="497242"/>
          </a:xfrm>
          <a:prstGeom prst="rect">
            <a:avLst/>
          </a:prstGeom>
        </p:spPr>
      </p:pic>
      <p:cxnSp>
        <p:nvCxnSpPr>
          <p:cNvPr id="10" name="Straight Connector 9">
            <a:extLst>
              <a:ext uri="{FF2B5EF4-FFF2-40B4-BE49-F238E27FC236}">
                <a16:creationId xmlns:a16="http://schemas.microsoft.com/office/drawing/2014/main" id="{073B80AD-A23B-19F4-F5AE-13F21EC9247F}"/>
              </a:ext>
            </a:extLst>
          </p:cNvPr>
          <p:cNvCxnSpPr>
            <a:cxnSpLocks/>
          </p:cNvCxnSpPr>
          <p:nvPr userDrawn="1"/>
        </p:nvCxnSpPr>
        <p:spPr>
          <a:xfrm>
            <a:off x="0" y="6187272"/>
            <a:ext cx="12192000" cy="0"/>
          </a:xfrm>
          <a:prstGeom prst="line">
            <a:avLst/>
          </a:prstGeom>
          <a:ln w="25400">
            <a:solidFill>
              <a:srgbClr val="2149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7760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b="1" kern="1200">
          <a:solidFill>
            <a:srgbClr val="21497D"/>
          </a:solidFill>
          <a:latin typeface="Josefin Sans" panose="00000800000000000000" pitchFamily="2" charset="0"/>
          <a:ea typeface="+mj-ea"/>
          <a:cs typeface="+mj-cs"/>
        </a:defRPr>
      </a:lvl1pPr>
    </p:titleStyle>
    <p:bodyStyle>
      <a:lvl1pPr marL="228600" indent="-228600" algn="l" defTabSz="914400" rtl="0" eaLnBrk="1" latinLnBrk="0" hangingPunct="1">
        <a:lnSpc>
          <a:spcPct val="108000"/>
        </a:lnSpc>
        <a:spcBef>
          <a:spcPts val="600"/>
        </a:spcBef>
        <a:spcAft>
          <a:spcPts val="600"/>
        </a:spcAft>
        <a:buFont typeface="Arial" panose="020B0604020202020204" pitchFamily="34" charset="0"/>
        <a:buChar char="•"/>
        <a:defRPr sz="2800" kern="1200">
          <a:solidFill>
            <a:schemeClr val="tx1"/>
          </a:solidFill>
          <a:latin typeface="HelveticaNeueLT Std Cn" panose="020B0506030502030204" pitchFamily="34" charset="0"/>
          <a:ea typeface="+mn-ea"/>
          <a:cs typeface="+mn-cs"/>
        </a:defRPr>
      </a:lvl1pPr>
      <a:lvl2pPr marL="685800" indent="-228600" algn="l" defTabSz="914400" rtl="0" eaLnBrk="1" latinLnBrk="0" hangingPunct="1">
        <a:lnSpc>
          <a:spcPct val="108000"/>
        </a:lnSpc>
        <a:spcBef>
          <a:spcPts val="600"/>
        </a:spcBef>
        <a:spcAft>
          <a:spcPts val="600"/>
        </a:spcAft>
        <a:buFont typeface="Arial" panose="020B0604020202020204" pitchFamily="34" charset="0"/>
        <a:buChar char="•"/>
        <a:defRPr sz="2400" kern="1200">
          <a:solidFill>
            <a:schemeClr val="tx1"/>
          </a:solidFill>
          <a:latin typeface="HelveticaNeueLT Std Cn" panose="020B0506030502030204" pitchFamily="34" charset="0"/>
          <a:ea typeface="+mn-ea"/>
          <a:cs typeface="+mn-cs"/>
        </a:defRPr>
      </a:lvl2pPr>
      <a:lvl3pPr marL="1143000" indent="-228600" algn="l" defTabSz="914400" rtl="0" eaLnBrk="1" latinLnBrk="0" hangingPunct="1">
        <a:lnSpc>
          <a:spcPct val="108000"/>
        </a:lnSpc>
        <a:spcBef>
          <a:spcPts val="600"/>
        </a:spcBef>
        <a:spcAft>
          <a:spcPts val="600"/>
        </a:spcAft>
        <a:buFont typeface="Arial" panose="020B0604020202020204" pitchFamily="34" charset="0"/>
        <a:buChar char="•"/>
        <a:defRPr sz="2000" kern="1200">
          <a:solidFill>
            <a:schemeClr val="tx1"/>
          </a:solidFill>
          <a:latin typeface="HelveticaNeueLT Std Cn" panose="020B0506030502030204" pitchFamily="34" charset="0"/>
          <a:ea typeface="+mn-ea"/>
          <a:cs typeface="+mn-cs"/>
        </a:defRPr>
      </a:lvl3pPr>
      <a:lvl4pPr marL="1600200" indent="-228600" algn="l" defTabSz="914400" rtl="0" eaLnBrk="1" latinLnBrk="0" hangingPunct="1">
        <a:lnSpc>
          <a:spcPct val="108000"/>
        </a:lnSpc>
        <a:spcBef>
          <a:spcPts val="600"/>
        </a:spcBef>
        <a:spcAft>
          <a:spcPts val="600"/>
        </a:spcAft>
        <a:buFont typeface="Arial" panose="020B0604020202020204" pitchFamily="34" charset="0"/>
        <a:buChar char="•"/>
        <a:defRPr sz="1800" kern="1200">
          <a:solidFill>
            <a:schemeClr val="tx1"/>
          </a:solidFill>
          <a:latin typeface="HelveticaNeueLT Std Cn" panose="020B0506030502030204" pitchFamily="34" charset="0"/>
          <a:ea typeface="+mn-ea"/>
          <a:cs typeface="+mn-cs"/>
        </a:defRPr>
      </a:lvl4pPr>
      <a:lvl5pPr marL="2057400" indent="-228600" algn="l" defTabSz="914400" rtl="0" eaLnBrk="1" latinLnBrk="0" hangingPunct="1">
        <a:lnSpc>
          <a:spcPct val="108000"/>
        </a:lnSpc>
        <a:spcBef>
          <a:spcPts val="600"/>
        </a:spcBef>
        <a:spcAft>
          <a:spcPts val="600"/>
        </a:spcAft>
        <a:buFont typeface="Arial" panose="020B0604020202020204" pitchFamily="34" charset="0"/>
        <a:buChar char="•"/>
        <a:defRPr sz="1800" kern="1200">
          <a:solidFill>
            <a:schemeClr val="tx1"/>
          </a:solidFill>
          <a:latin typeface="HelveticaNeueLT Std Cn" panose="020B05060305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vpppa.org/membership/mentoring/request-a-mento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vpppa.org/membership/join-our-community/" TargetMode="External"/><Relationship Id="rId4" Type="http://schemas.openxmlformats.org/officeDocument/2006/relationships/hyperlink" Target="https://vpppa.org/membership/"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cwilliams@vpppa.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chair@vpppa.or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1D_C68C447.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dir.ca.gov/DOSH/cal_vpp/vppsite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osha.gov/vpp/byunion" TargetMode="External"/><Relationship Id="rId4" Type="http://schemas.openxmlformats.org/officeDocument/2006/relationships/hyperlink" Target="https://www.dir.ca.gov/dosh/cal_vpp/state_list.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osha.gov/vpp/evaluation202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dir.ca.gov/dosh/cal_vpp/documents/July-2024-Workshop/Overview.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dir.ca.gov/dosh/cal_vpp/documents/July-2024-Workshop/Overview.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cNvSpPr>
            <a:spLocks noGrp="1"/>
          </p:cNvSpPr>
          <p:nvPr>
            <p:ph type="ctrTitle"/>
          </p:nvPr>
        </p:nvSpPr>
        <p:spPr>
          <a:xfrm>
            <a:off x="1069115" y="767263"/>
            <a:ext cx="10053763" cy="2374033"/>
          </a:xfrm>
        </p:spPr>
        <p:txBody>
          <a:bodyPr anchor="t">
            <a:normAutofit/>
          </a:bodyPr>
          <a:lstStyle/>
          <a:p>
            <a:pPr algn="l">
              <a:lnSpc>
                <a:spcPct val="108000"/>
              </a:lnSpc>
            </a:pPr>
            <a:r>
              <a:rPr lang="en-US" sz="4800" dirty="0">
                <a:solidFill>
                  <a:srgbClr val="FFFFFF"/>
                </a:solidFill>
              </a:rPr>
              <a:t>Journey Toward Safety Excellence </a:t>
            </a:r>
          </a:p>
        </p:txBody>
      </p:sp>
      <p:sp>
        <p:nvSpPr>
          <p:cNvPr id="3" name="TextBox 2">
            <a:extLst>
              <a:ext uri="{FF2B5EF4-FFF2-40B4-BE49-F238E27FC236}">
                <a16:creationId xmlns:a16="http://schemas.microsoft.com/office/drawing/2014/main" id="{01FB29DD-397B-1DDE-0322-ABBCB5C20617}"/>
              </a:ext>
            </a:extLst>
          </p:cNvPr>
          <p:cNvSpPr txBox="1"/>
          <p:nvPr/>
        </p:nvSpPr>
        <p:spPr>
          <a:xfrm>
            <a:off x="1069115" y="4841286"/>
            <a:ext cx="4367813" cy="923330"/>
          </a:xfrm>
          <a:prstGeom prst="rect">
            <a:avLst/>
          </a:prstGeom>
          <a:noFill/>
        </p:spPr>
        <p:txBody>
          <a:bodyPr wrap="square" rtlCol="0">
            <a:spAutoFit/>
          </a:bodyPr>
          <a:lstStyle/>
          <a:p>
            <a:r>
              <a:rPr lang="en-US" dirty="0">
                <a:solidFill>
                  <a:srgbClr val="FF0000"/>
                </a:solidFill>
                <a:latin typeface="HelveticaNeueLT Std Cn" panose="020B0506030502030204" pitchFamily="34" charset="0"/>
              </a:rPr>
              <a:t>Name </a:t>
            </a:r>
          </a:p>
          <a:p>
            <a:r>
              <a:rPr lang="en-US" dirty="0">
                <a:solidFill>
                  <a:srgbClr val="FF0000"/>
                </a:solidFill>
                <a:latin typeface="HelveticaNeueLT Std Cn" panose="020B0506030502030204" pitchFamily="34" charset="0"/>
              </a:rPr>
              <a:t>Board Title </a:t>
            </a:r>
          </a:p>
          <a:p>
            <a:r>
              <a:rPr lang="en-US" dirty="0">
                <a:solidFill>
                  <a:srgbClr val="FF0000"/>
                </a:solidFill>
                <a:latin typeface="HelveticaNeueLT Std Cn" panose="020B0506030502030204" pitchFamily="34" charset="0"/>
              </a:rPr>
              <a:t>Event (i.e. Region IX 2026)</a:t>
            </a:r>
          </a:p>
        </p:txBody>
      </p:sp>
      <p:pic>
        <p:nvPicPr>
          <p:cNvPr id="11" name="Picture 10">
            <a:extLst>
              <a:ext uri="{FF2B5EF4-FFF2-40B4-BE49-F238E27FC236}">
                <a16:creationId xmlns:a16="http://schemas.microsoft.com/office/drawing/2014/main" id="{A04F3596-E3DD-4B48-C785-0BE0B505F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1922" y="4648780"/>
            <a:ext cx="5170154" cy="191356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EE3AA-3154-8051-FCDD-74F28848632C}"/>
              </a:ext>
            </a:extLst>
          </p:cNvPr>
          <p:cNvSpPr>
            <a:spLocks noGrp="1"/>
          </p:cNvSpPr>
          <p:nvPr>
            <p:ph type="title"/>
          </p:nvPr>
        </p:nvSpPr>
        <p:spPr>
          <a:xfrm>
            <a:off x="838200" y="501264"/>
            <a:ext cx="10515600" cy="703836"/>
          </a:xfrm>
        </p:spPr>
        <p:txBody>
          <a:bodyPr>
            <a:normAutofit fontScale="90000"/>
          </a:bodyPr>
          <a:lstStyle/>
          <a:p>
            <a:r>
              <a:rPr lang="en-US" dirty="0"/>
              <a:t>Challenges Currently Facing VPP</a:t>
            </a:r>
          </a:p>
        </p:txBody>
      </p:sp>
      <p:sp>
        <p:nvSpPr>
          <p:cNvPr id="3" name="Content Placeholder 2">
            <a:extLst>
              <a:ext uri="{FF2B5EF4-FFF2-40B4-BE49-F238E27FC236}">
                <a16:creationId xmlns:a16="http://schemas.microsoft.com/office/drawing/2014/main" id="{2EA600EE-72FE-074D-C8B7-00F083F39AE5}"/>
              </a:ext>
            </a:extLst>
          </p:cNvPr>
          <p:cNvSpPr>
            <a:spLocks noGrp="1"/>
          </p:cNvSpPr>
          <p:nvPr>
            <p:ph idx="1"/>
          </p:nvPr>
        </p:nvSpPr>
        <p:spPr>
          <a:xfrm>
            <a:off x="838200" y="1437155"/>
            <a:ext cx="10515600" cy="4351338"/>
          </a:xfrm>
        </p:spPr>
        <p:txBody>
          <a:bodyPr>
            <a:normAutofit fontScale="92500" lnSpcReduction="10000"/>
          </a:bodyPr>
          <a:lstStyle/>
          <a:p>
            <a:r>
              <a:rPr lang="en-US" dirty="0"/>
              <a:t>Technology</a:t>
            </a:r>
          </a:p>
          <a:p>
            <a:r>
              <a:rPr lang="en-US" dirty="0"/>
              <a:t>Approval timeline/process</a:t>
            </a:r>
          </a:p>
          <a:p>
            <a:r>
              <a:rPr lang="en-US" dirty="0"/>
              <a:t>Competition from third-party SHMS</a:t>
            </a:r>
          </a:p>
          <a:p>
            <a:r>
              <a:rPr lang="en-US" dirty="0"/>
              <a:t>Lack of awareness/image as a “program for big companies”</a:t>
            </a:r>
          </a:p>
          <a:p>
            <a:r>
              <a:rPr lang="en-US" dirty="0"/>
              <a:t>Lack of recognition beyond the U.S.</a:t>
            </a:r>
          </a:p>
          <a:p>
            <a:endParaRPr lang="en-US" dirty="0"/>
          </a:p>
          <a:p>
            <a:pPr marL="0" indent="0">
              <a:buNone/>
            </a:pPr>
            <a:r>
              <a:rPr lang="en-US" dirty="0"/>
              <a:t>While still the </a:t>
            </a:r>
            <a:r>
              <a:rPr lang="en-US" b="1" dirty="0"/>
              <a:t>“gold standard” </a:t>
            </a:r>
            <a:r>
              <a:rPr lang="en-US" dirty="0"/>
              <a:t>of SHMS in terms of structure &amp; requirements, VPP must </a:t>
            </a:r>
            <a:r>
              <a:rPr lang="en-US" b="1" dirty="0">
                <a:solidFill>
                  <a:srgbClr val="C00000"/>
                </a:solidFill>
              </a:rPr>
              <a:t>evolve</a:t>
            </a:r>
            <a:r>
              <a:rPr lang="en-US" dirty="0"/>
              <a:t> to become a </a:t>
            </a:r>
            <a:r>
              <a:rPr lang="en-US" b="1" dirty="0"/>
              <a:t>true pathway &amp; </a:t>
            </a:r>
            <a:r>
              <a:rPr lang="en-US" b="1" dirty="0">
                <a:solidFill>
                  <a:srgbClr val="C00000"/>
                </a:solidFill>
              </a:rPr>
              <a:t>road map </a:t>
            </a:r>
            <a:r>
              <a:rPr lang="en-US" dirty="0"/>
              <a:t>to </a:t>
            </a:r>
            <a:r>
              <a:rPr lang="en-US" b="1" dirty="0"/>
              <a:t>EH&amp;S excellence.</a:t>
            </a:r>
          </a:p>
        </p:txBody>
      </p:sp>
    </p:spTree>
    <p:extLst>
      <p:ext uri="{BB962C8B-B14F-4D97-AF65-F5344CB8AC3E}">
        <p14:creationId xmlns:p14="http://schemas.microsoft.com/office/powerpoint/2010/main" val="4224613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F000E-9498-A5D6-7C04-0942797DEED3}"/>
              </a:ext>
            </a:extLst>
          </p:cNvPr>
          <p:cNvSpPr>
            <a:spLocks noGrp="1"/>
          </p:cNvSpPr>
          <p:nvPr>
            <p:ph type="title"/>
          </p:nvPr>
        </p:nvSpPr>
        <p:spPr>
          <a:xfrm>
            <a:off x="894844" y="0"/>
            <a:ext cx="10515600" cy="1325563"/>
          </a:xfrm>
        </p:spPr>
        <p:txBody>
          <a:bodyPr/>
          <a:lstStyle/>
          <a:p>
            <a:r>
              <a:rPr lang="en-US" dirty="0"/>
              <a:t>VPPPA’s Mission &amp; Vision</a:t>
            </a:r>
          </a:p>
        </p:txBody>
      </p:sp>
      <p:sp>
        <p:nvSpPr>
          <p:cNvPr id="3" name="Content Placeholder 2">
            <a:extLst>
              <a:ext uri="{FF2B5EF4-FFF2-40B4-BE49-F238E27FC236}">
                <a16:creationId xmlns:a16="http://schemas.microsoft.com/office/drawing/2014/main" id="{CA8098F8-926B-6ADB-A45C-EF1768ACE14F}"/>
              </a:ext>
            </a:extLst>
          </p:cNvPr>
          <p:cNvSpPr>
            <a:spLocks noGrp="1"/>
          </p:cNvSpPr>
          <p:nvPr>
            <p:ph idx="1"/>
          </p:nvPr>
        </p:nvSpPr>
        <p:spPr>
          <a:xfrm>
            <a:off x="838200" y="1599048"/>
            <a:ext cx="10515600" cy="4228946"/>
          </a:xfrm>
        </p:spPr>
        <p:txBody>
          <a:bodyPr>
            <a:normAutofit/>
          </a:bodyPr>
          <a:lstStyle/>
          <a:p>
            <a:pPr marL="0" indent="0" algn="ctr">
              <a:buNone/>
            </a:pPr>
            <a:r>
              <a:rPr lang="en-US" sz="3600" b="1" dirty="0">
                <a:solidFill>
                  <a:srgbClr val="21497D"/>
                </a:solidFill>
              </a:rPr>
              <a:t>Advancing health and safety excellence through collaboration, mentorship and education to raise the standard for a safe &amp; healthy workplace. </a:t>
            </a:r>
          </a:p>
          <a:p>
            <a:pPr marL="0" indent="0">
              <a:buNone/>
            </a:pPr>
            <a:endParaRPr lang="en-US" dirty="0"/>
          </a:p>
          <a:p>
            <a:r>
              <a:rPr lang="en-US" dirty="0"/>
              <a:t>We are an association representing VPP sites </a:t>
            </a:r>
            <a:r>
              <a:rPr lang="en-US" b="1" dirty="0">
                <a:solidFill>
                  <a:srgbClr val="C00000"/>
                </a:solidFill>
              </a:rPr>
              <a:t>AND</a:t>
            </a:r>
            <a:r>
              <a:rPr lang="en-US" dirty="0"/>
              <a:t> those companies/sites committed to </a:t>
            </a:r>
            <a:r>
              <a:rPr lang="en-US" b="1" dirty="0">
                <a:solidFill>
                  <a:srgbClr val="C00000"/>
                </a:solidFill>
              </a:rPr>
              <a:t>higher standards</a:t>
            </a:r>
            <a:r>
              <a:rPr lang="en-US" dirty="0"/>
              <a:t> of EH&amp;S performance. </a:t>
            </a:r>
          </a:p>
        </p:txBody>
      </p:sp>
    </p:spTree>
    <p:extLst>
      <p:ext uri="{BB962C8B-B14F-4D97-AF65-F5344CB8AC3E}">
        <p14:creationId xmlns:p14="http://schemas.microsoft.com/office/powerpoint/2010/main" val="3113457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71DD7-3406-011B-8FA4-83800EA67F60}"/>
              </a:ext>
            </a:extLst>
          </p:cNvPr>
          <p:cNvSpPr>
            <a:spLocks noGrp="1"/>
          </p:cNvSpPr>
          <p:nvPr>
            <p:ph type="title"/>
          </p:nvPr>
        </p:nvSpPr>
        <p:spPr>
          <a:xfrm>
            <a:off x="838200" y="456440"/>
            <a:ext cx="10515600" cy="703836"/>
          </a:xfrm>
        </p:spPr>
        <p:txBody>
          <a:bodyPr>
            <a:normAutofit fontScale="90000"/>
          </a:bodyPr>
          <a:lstStyle/>
          <a:p>
            <a:r>
              <a:rPr lang="en-US" dirty="0"/>
              <a:t>VPPPA’s Journey towards Safety Excellence</a:t>
            </a:r>
          </a:p>
        </p:txBody>
      </p:sp>
      <p:sp>
        <p:nvSpPr>
          <p:cNvPr id="3" name="Content Placeholder 2">
            <a:extLst>
              <a:ext uri="{FF2B5EF4-FFF2-40B4-BE49-F238E27FC236}">
                <a16:creationId xmlns:a16="http://schemas.microsoft.com/office/drawing/2014/main" id="{B9809ACE-C746-0AF4-F7D0-DF5F8E9BA5A1}"/>
              </a:ext>
            </a:extLst>
          </p:cNvPr>
          <p:cNvSpPr>
            <a:spLocks noGrp="1"/>
          </p:cNvSpPr>
          <p:nvPr>
            <p:ph idx="1"/>
          </p:nvPr>
        </p:nvSpPr>
        <p:spPr>
          <a:xfrm>
            <a:off x="838200" y="1970511"/>
            <a:ext cx="10515600" cy="3930040"/>
          </a:xfrm>
        </p:spPr>
        <p:txBody>
          <a:bodyPr>
            <a:normAutofit fontScale="92500" lnSpcReduction="20000"/>
          </a:bodyPr>
          <a:lstStyle/>
          <a:p>
            <a:r>
              <a:rPr lang="en-US" dirty="0"/>
              <a:t>Tiered “journey” with benchmarks to acknowledge </a:t>
            </a:r>
            <a:r>
              <a:rPr lang="en-US" b="1" dirty="0">
                <a:solidFill>
                  <a:srgbClr val="C00000"/>
                </a:solidFill>
              </a:rPr>
              <a:t>continuous improvement</a:t>
            </a:r>
            <a:r>
              <a:rPr lang="en-US" dirty="0"/>
              <a:t> towards world-class</a:t>
            </a:r>
          </a:p>
          <a:p>
            <a:pPr lvl="1"/>
            <a:r>
              <a:rPr lang="en-US" dirty="0"/>
              <a:t>Engage with broader user base by tailoring components of the pathway by industry (see: Construction)</a:t>
            </a:r>
          </a:p>
          <a:p>
            <a:r>
              <a:rPr lang="en-US" dirty="0"/>
              <a:t>Incorporation of </a:t>
            </a:r>
            <a:r>
              <a:rPr lang="en-US" b="1" dirty="0">
                <a:solidFill>
                  <a:srgbClr val="C00000"/>
                </a:solidFill>
              </a:rPr>
              <a:t>crosswalks</a:t>
            </a:r>
            <a:r>
              <a:rPr lang="en-US" dirty="0"/>
              <a:t> between VPP &amp; third-party SHMS to streamline on-ramps</a:t>
            </a:r>
          </a:p>
          <a:p>
            <a:r>
              <a:rPr lang="en-US" dirty="0"/>
              <a:t>“Interchanges” – participants choose the best path (pursuit of VPP or continuing their safety journey) </a:t>
            </a:r>
            <a:r>
              <a:rPr lang="en-US" b="1" dirty="0">
                <a:solidFill>
                  <a:srgbClr val="C00000"/>
                </a:solidFill>
              </a:rPr>
              <a:t>based on their needs</a:t>
            </a:r>
          </a:p>
          <a:p>
            <a:r>
              <a:rPr lang="en-US" b="1" dirty="0">
                <a:solidFill>
                  <a:srgbClr val="C00000"/>
                </a:solidFill>
              </a:rPr>
              <a:t>Expansion</a:t>
            </a:r>
            <a:r>
              <a:rPr lang="en-US" dirty="0"/>
              <a:t> of SGE program (numbers and responsibilities)</a:t>
            </a:r>
          </a:p>
          <a:p>
            <a:endParaRPr lang="en-US" dirty="0"/>
          </a:p>
        </p:txBody>
      </p:sp>
    </p:spTree>
    <p:extLst>
      <p:ext uri="{BB962C8B-B14F-4D97-AF65-F5344CB8AC3E}">
        <p14:creationId xmlns:p14="http://schemas.microsoft.com/office/powerpoint/2010/main" val="370869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37FDB61-C1E9-6407-2FEE-F16AE269B666}"/>
              </a:ext>
            </a:extLst>
          </p:cNvPr>
          <p:cNvSpPr>
            <a:spLocks noGrp="1"/>
          </p:cNvSpPr>
          <p:nvPr>
            <p:ph type="title"/>
          </p:nvPr>
        </p:nvSpPr>
        <p:spPr>
          <a:xfrm>
            <a:off x="838200" y="0"/>
            <a:ext cx="10951896" cy="1325563"/>
          </a:xfrm>
        </p:spPr>
        <p:txBody>
          <a:bodyPr>
            <a:normAutofit/>
          </a:bodyPr>
          <a:lstStyle/>
          <a:p>
            <a:r>
              <a:rPr lang="en-US" sz="4000" b="1" dirty="0"/>
              <a:t>VPPPA’s Journey Toward Safety Excellence</a:t>
            </a:r>
          </a:p>
        </p:txBody>
      </p:sp>
      <p:sp>
        <p:nvSpPr>
          <p:cNvPr id="26" name="TextBox 25">
            <a:extLst>
              <a:ext uri="{FF2B5EF4-FFF2-40B4-BE49-F238E27FC236}">
                <a16:creationId xmlns:a16="http://schemas.microsoft.com/office/drawing/2014/main" id="{1988B7B9-9736-3ED3-44DA-A0591A965639}"/>
              </a:ext>
            </a:extLst>
          </p:cNvPr>
          <p:cNvSpPr txBox="1"/>
          <p:nvPr/>
        </p:nvSpPr>
        <p:spPr>
          <a:xfrm>
            <a:off x="838200" y="846773"/>
            <a:ext cx="10798147" cy="4154984"/>
          </a:xfrm>
          <a:prstGeom prst="rect">
            <a:avLst/>
          </a:prstGeom>
          <a:noFill/>
        </p:spPr>
        <p:txBody>
          <a:bodyPr wrap="square">
            <a:spAutoFit/>
          </a:bodyPr>
          <a:lstStyle/>
          <a:p>
            <a:pPr marL="0" marR="0">
              <a:buNone/>
            </a:pPr>
            <a:r>
              <a:rPr lang="en-US" sz="1100" dirty="0">
                <a:solidFill>
                  <a:srgbClr val="000000"/>
                </a:solidFill>
                <a:effectLst/>
                <a:latin typeface="Helvetica" panose="020B0604020202020204" pitchFamily="34" charset="0"/>
                <a:ea typeface="Aptos" panose="020B0004020202020204" pitchFamily="34" charset="0"/>
              </a:rPr>
              <a:t>On behalf of the Voluntary Protection Program Participants Association (VPPPA) the Mentoring committee would like to welcome you and offer our assistance on your Journey to Safety Excellence.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The VPPPA provides occupational safety, health and environmental leaders with networking and educational opportunities, up-to-the-minute legislative information, industry advancements, preferred vendors and unpaid consultants dedicated to  safety and health management systems, mentoring resources, professional development, and volunteer opportunities.</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The VPPPA is uniquely designed to support any company, site or organization looking to achieve safety &amp; health program enhancement to excellence.  Our 5 level Journey to Safety Excellence includes the following: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457200" marR="0">
              <a:buNone/>
            </a:pPr>
            <a:r>
              <a:rPr lang="en-US" sz="1100" dirty="0">
                <a:solidFill>
                  <a:srgbClr val="000000"/>
                </a:solidFill>
                <a:effectLst/>
                <a:latin typeface="Helvetica" panose="020B0604020202020204" pitchFamily="34" charset="0"/>
                <a:ea typeface="Aptos" panose="020B0004020202020204" pitchFamily="34" charset="0"/>
              </a:rPr>
              <a:t>Level 1- Completing a questionnaire and gap analysis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457200" marR="0">
              <a:buNone/>
            </a:pPr>
            <a:r>
              <a:rPr lang="en-US" sz="1100" dirty="0">
                <a:solidFill>
                  <a:srgbClr val="000000"/>
                </a:solidFill>
                <a:effectLst/>
                <a:latin typeface="Helvetica" panose="020B0604020202020204" pitchFamily="34" charset="0"/>
                <a:ea typeface="Aptos" panose="020B0004020202020204" pitchFamily="34" charset="0"/>
              </a:rPr>
              <a:t>Level 2- Signing a Commitment letter		</a:t>
            </a:r>
            <a:endParaRPr lang="en-US" sz="1100" dirty="0">
              <a:effectLst/>
              <a:latin typeface="Calibri" panose="020F0502020204030204" pitchFamily="34" charset="0"/>
              <a:ea typeface="Aptos" panose="020B0004020202020204" pitchFamily="34" charset="0"/>
            </a:endParaRPr>
          </a:p>
          <a:p>
            <a:pPr marL="457200" marR="0" indent="457200">
              <a:buNone/>
            </a:pPr>
            <a:r>
              <a:rPr lang="en-US" sz="1100" dirty="0">
                <a:solidFill>
                  <a:srgbClr val="000000"/>
                </a:solidFill>
                <a:effectLst/>
                <a:latin typeface="Helvetica" panose="020B0604020202020204" pitchFamily="34" charset="0"/>
                <a:ea typeface="Aptos" panose="020B0004020202020204" pitchFamily="34" charset="0"/>
              </a:rPr>
              <a:t> </a:t>
            </a: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Joining the VPPPA </a:t>
            </a:r>
            <a:endParaRPr lang="en-US" sz="1100" dirty="0">
              <a:effectLst/>
              <a:latin typeface="Calibri" panose="020F0502020204030204" pitchFamily="34" charset="0"/>
              <a:ea typeface="Aptos" panose="020B0004020202020204" pitchFamily="34" charset="0"/>
            </a:endParaRPr>
          </a:p>
          <a:p>
            <a:pPr marL="457200" marR="0" indent="457200">
              <a:buNone/>
            </a:pPr>
            <a:r>
              <a:rPr lang="en-US" sz="1100" dirty="0">
                <a:solidFill>
                  <a:srgbClr val="000000"/>
                </a:solidFill>
                <a:effectLst/>
                <a:latin typeface="Helvetica" panose="020B0604020202020204" pitchFamily="34" charset="0"/>
                <a:ea typeface="Aptos" panose="020B0004020202020204" pitchFamily="34" charset="0"/>
              </a:rPr>
              <a:t>   Begin working with a mentor selected just for you.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Level 3- Develop and implement a Safety &amp; Health Management System (SHMS)</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Learn and Conduct Self-Evaluations using VPPPA’s audit tool</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Continual review of programs and progress with assigned mentor</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Level 4- Site visit to include a Mock OSHA style audit if desired.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Feedback and Assurance from authorized OSHA auditors on site SHMS effectiveness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latin typeface="Helvetica" panose="020B0604020202020204" pitchFamily="34" charset="0"/>
                <a:ea typeface="Aptos" panose="020B0004020202020204" pitchFamily="34" charset="0"/>
              </a:rPr>
              <a:t>           </a:t>
            </a:r>
            <a:r>
              <a:rPr lang="en-US" sz="1100" dirty="0">
                <a:solidFill>
                  <a:srgbClr val="000000"/>
                </a:solidFill>
                <a:effectLst/>
                <a:latin typeface="Helvetica" panose="020B0604020202020204" pitchFamily="34" charset="0"/>
                <a:ea typeface="Aptos" panose="020B0004020202020204" pitchFamily="34" charset="0"/>
              </a:rPr>
              <a:t>Level 5- Support to apply for Safety &amp; Health Recognition (i.e. VPP, ISO, ANSI, etc.) </a:t>
            </a:r>
            <a:endParaRPr lang="en-US" sz="1100" dirty="0">
              <a:effectLst/>
              <a:latin typeface="Calibri" panose="020F0502020204030204" pitchFamily="34" charset="0"/>
              <a:ea typeface="Aptos" panose="020B0004020202020204" pitchFamily="34" charset="0"/>
            </a:endParaRPr>
          </a:p>
        </p:txBody>
      </p:sp>
      <p:sp>
        <p:nvSpPr>
          <p:cNvPr id="28" name="TextBox 27">
            <a:extLst>
              <a:ext uri="{FF2B5EF4-FFF2-40B4-BE49-F238E27FC236}">
                <a16:creationId xmlns:a16="http://schemas.microsoft.com/office/drawing/2014/main" id="{0F0352A8-1100-1555-19FC-392CD41F5CF8}"/>
              </a:ext>
            </a:extLst>
          </p:cNvPr>
          <p:cNvSpPr txBox="1"/>
          <p:nvPr/>
        </p:nvSpPr>
        <p:spPr>
          <a:xfrm>
            <a:off x="895518" y="5079089"/>
            <a:ext cx="10740829" cy="938719"/>
          </a:xfrm>
          <a:prstGeom prst="rect">
            <a:avLst/>
          </a:prstGeom>
          <a:noFill/>
        </p:spPr>
        <p:txBody>
          <a:bodyPr wrap="square">
            <a:spAutoFit/>
          </a:bodyPr>
          <a:lstStyle/>
          <a:p>
            <a:pPr marL="0" marR="0">
              <a:buNone/>
            </a:pPr>
            <a:r>
              <a:rPr lang="en-US" sz="1100" dirty="0">
                <a:solidFill>
                  <a:srgbClr val="EE0000"/>
                </a:solidFill>
                <a:effectLst/>
                <a:latin typeface="Helvetica" panose="020B0604020202020204" pitchFamily="34" charset="0"/>
                <a:ea typeface="Aptos" panose="020B0004020202020204" pitchFamily="34" charset="0"/>
              </a:rPr>
              <a:t>If you are a VPPPA member and are interested in finding a mentor to help you on your journey toward safety excellent, </a:t>
            </a:r>
            <a:r>
              <a:rPr lang="en-US" sz="1100" u="sng" dirty="0">
                <a:solidFill>
                  <a:srgbClr val="0563C1"/>
                </a:solidFill>
                <a:effectLst/>
                <a:latin typeface="Helvetica" panose="020B0604020202020204" pitchFamily="34" charset="0"/>
                <a:ea typeface="Aptos" panose="020B0004020202020204" pitchFamily="34" charset="0"/>
                <a:hlinkClick r:id="rId3"/>
              </a:rPr>
              <a:t>you may request a mentor here</a:t>
            </a:r>
            <a:r>
              <a:rPr lang="en-US" sz="1100" dirty="0">
                <a:solidFill>
                  <a:srgbClr val="EE0000"/>
                </a:solidFill>
                <a:effectLst/>
                <a:latin typeface="Helvetica" panose="020B0604020202020204" pitchFamily="34" charset="0"/>
                <a:ea typeface="Aptos" panose="020B0004020202020204" pitchFamily="34" charset="0"/>
              </a:rPr>
              <a:t>.</a:t>
            </a:r>
            <a:endParaRPr lang="en-US" sz="1100" dirty="0">
              <a:effectLst/>
              <a:latin typeface="Calibri" panose="020F0502020204030204" pitchFamily="34" charset="0"/>
              <a:ea typeface="Aptos" panose="020B0004020202020204" pitchFamily="34" charset="0"/>
            </a:endParaRPr>
          </a:p>
          <a:p>
            <a:pPr marL="0" marR="171450">
              <a:buNone/>
            </a:pPr>
            <a:r>
              <a:rPr lang="en-US" sz="1100" dirty="0">
                <a:solidFill>
                  <a:srgbClr val="EE0000"/>
                </a:solidFill>
                <a:effectLst/>
                <a:latin typeface="Helvetica" panose="020B0604020202020204" pitchFamily="34" charset="0"/>
                <a:ea typeface="Aptos" panose="020B0004020202020204" pitchFamily="34" charset="0"/>
              </a:rPr>
              <a:t>If you are not a VPPPA member, you may also request a mentor by joining our safety and health community. </a:t>
            </a:r>
          </a:p>
          <a:p>
            <a:pPr marL="0" marR="171450">
              <a:buNone/>
            </a:pPr>
            <a:endParaRPr lang="en-US" sz="1100" dirty="0">
              <a:solidFill>
                <a:srgbClr val="EE0000"/>
              </a:solidFill>
              <a:effectLst/>
              <a:latin typeface="Helvetica" panose="020B0604020202020204" pitchFamily="34" charset="0"/>
              <a:ea typeface="Aptos" panose="020B0004020202020204" pitchFamily="34" charset="0"/>
            </a:endParaRPr>
          </a:p>
          <a:p>
            <a:pPr marL="0" marR="171450">
              <a:buNone/>
            </a:pPr>
            <a:r>
              <a:rPr lang="en-US" sz="1100" dirty="0">
                <a:solidFill>
                  <a:srgbClr val="EE0000"/>
                </a:solidFill>
                <a:effectLst/>
                <a:latin typeface="Helvetica" panose="020B0604020202020204" pitchFamily="34" charset="0"/>
                <a:ea typeface="Aptos" panose="020B0004020202020204" pitchFamily="34" charset="0"/>
              </a:rPr>
              <a:t>Please take a moment to </a:t>
            </a:r>
            <a:r>
              <a:rPr lang="en-US" sz="1100" u="sng" dirty="0">
                <a:solidFill>
                  <a:srgbClr val="0563C1"/>
                </a:solidFill>
                <a:effectLst/>
                <a:latin typeface="Helvetica" panose="020B0604020202020204" pitchFamily="34" charset="0"/>
                <a:ea typeface="Aptos" panose="020B0004020202020204" pitchFamily="34" charset="0"/>
                <a:hlinkClick r:id="rId4"/>
              </a:rPr>
              <a:t>learn more about the benefits of a VPPPA membership here</a:t>
            </a:r>
            <a:r>
              <a:rPr lang="en-US" sz="1100" dirty="0">
                <a:solidFill>
                  <a:srgbClr val="EE0000"/>
                </a:solidFill>
                <a:effectLst/>
                <a:latin typeface="Helvetica" panose="020B0604020202020204" pitchFamily="34" charset="0"/>
                <a:ea typeface="Aptos" panose="020B0004020202020204" pitchFamily="34" charset="0"/>
              </a:rPr>
              <a:t> or you may </a:t>
            </a:r>
            <a:r>
              <a:rPr lang="en-US" sz="1100" u="sng" dirty="0">
                <a:solidFill>
                  <a:srgbClr val="0563C1"/>
                </a:solidFill>
                <a:effectLst/>
                <a:latin typeface="Helvetica" panose="020B0604020202020204" pitchFamily="34" charset="0"/>
                <a:ea typeface="Aptos" panose="020B0004020202020204" pitchFamily="34" charset="0"/>
                <a:hlinkClick r:id="rId5"/>
              </a:rPr>
              <a:t>apply to become a member here</a:t>
            </a:r>
            <a:r>
              <a:rPr lang="en-US" sz="1100" dirty="0">
                <a:solidFill>
                  <a:srgbClr val="EE0000"/>
                </a:solidFill>
                <a:effectLst/>
                <a:latin typeface="Helvetica" panose="020B0604020202020204" pitchFamily="34" charset="0"/>
                <a:ea typeface="Aptos" panose="020B0004020202020204" pitchFamily="34" charset="0"/>
              </a:rPr>
              <a:t>.  </a:t>
            </a:r>
            <a:endParaRPr lang="en-US" sz="1100" dirty="0">
              <a:effectLst/>
              <a:latin typeface="Calibri" panose="020F0502020204030204" pitchFamily="34" charset="0"/>
              <a:ea typeface="Aptos" panose="020B0004020202020204" pitchFamily="34" charset="0"/>
            </a:endParaRPr>
          </a:p>
          <a:p>
            <a:pPr marL="0" marR="0">
              <a:buNone/>
            </a:pPr>
            <a:r>
              <a:rPr lang="en-US" sz="1100" dirty="0">
                <a:solidFill>
                  <a:srgbClr val="000000"/>
                </a:solidFill>
                <a:effectLst/>
                <a:latin typeface="Helvetica" panose="020B0604020202020204" pitchFamily="34" charset="0"/>
                <a:ea typeface="Aptos" panose="020B0004020202020204" pitchFamily="34" charset="0"/>
              </a:rPr>
              <a:t>We sincerely hope you will let us support your advancement of Safety &amp; Health.  </a:t>
            </a:r>
            <a:endParaRPr lang="en-US" sz="1100"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1368201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3ECF7-2B0E-6395-39C7-59F6ADF202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3EC1CC-97D8-C47F-AA62-19074BC9075F}"/>
              </a:ext>
            </a:extLst>
          </p:cNvPr>
          <p:cNvSpPr>
            <a:spLocks noGrp="1"/>
          </p:cNvSpPr>
          <p:nvPr>
            <p:ph type="title"/>
          </p:nvPr>
        </p:nvSpPr>
        <p:spPr>
          <a:xfrm>
            <a:off x="482151" y="21597"/>
            <a:ext cx="11566890" cy="1325563"/>
          </a:xfrm>
        </p:spPr>
        <p:txBody>
          <a:bodyPr>
            <a:normAutofit/>
          </a:bodyPr>
          <a:lstStyle/>
          <a:p>
            <a:r>
              <a:rPr lang="en-US" sz="4000" b="1" dirty="0"/>
              <a:t>VPPPA’s Journey Toward Safety Excellence</a:t>
            </a:r>
          </a:p>
        </p:txBody>
      </p:sp>
      <p:sp>
        <p:nvSpPr>
          <p:cNvPr id="17" name="Rectangle: Rounded Corners 16">
            <a:extLst>
              <a:ext uri="{FF2B5EF4-FFF2-40B4-BE49-F238E27FC236}">
                <a16:creationId xmlns:a16="http://schemas.microsoft.com/office/drawing/2014/main" id="{6D211CB5-9E0C-BFA3-D2C2-30E34E039117}"/>
              </a:ext>
            </a:extLst>
          </p:cNvPr>
          <p:cNvSpPr/>
          <p:nvPr/>
        </p:nvSpPr>
        <p:spPr>
          <a:xfrm>
            <a:off x="991948" y="1381842"/>
            <a:ext cx="2115312" cy="650176"/>
          </a:xfrm>
          <a:prstGeom prst="roundRect">
            <a:avLst/>
          </a:prstGeom>
          <a:solidFill>
            <a:srgbClr val="2149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Oswald" pitchFamily="2" charset="0"/>
                <a:ea typeface="Roboto" panose="02000000000000000000" pitchFamily="2" charset="0"/>
              </a:rPr>
              <a:t>Level</a:t>
            </a:r>
          </a:p>
        </p:txBody>
      </p:sp>
      <p:sp>
        <p:nvSpPr>
          <p:cNvPr id="18" name="Rectangle: Rounded Corners 17">
            <a:extLst>
              <a:ext uri="{FF2B5EF4-FFF2-40B4-BE49-F238E27FC236}">
                <a16:creationId xmlns:a16="http://schemas.microsoft.com/office/drawing/2014/main" id="{DFB9931A-255F-0197-5334-61A435A38B77}"/>
              </a:ext>
            </a:extLst>
          </p:cNvPr>
          <p:cNvSpPr/>
          <p:nvPr/>
        </p:nvSpPr>
        <p:spPr>
          <a:xfrm>
            <a:off x="991948" y="2294902"/>
            <a:ext cx="2115312" cy="650176"/>
          </a:xfrm>
          <a:prstGeom prst="roundRect">
            <a:avLst/>
          </a:prstGeom>
          <a:solidFill>
            <a:srgbClr val="21497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Oswald" pitchFamily="2" charset="0"/>
              </a:rPr>
              <a:t>Level</a:t>
            </a:r>
            <a:r>
              <a:rPr lang="en-US" dirty="0"/>
              <a:t> </a:t>
            </a:r>
          </a:p>
        </p:txBody>
      </p:sp>
      <p:sp>
        <p:nvSpPr>
          <p:cNvPr id="19" name="Rectangle: Rounded Corners 18">
            <a:extLst>
              <a:ext uri="{FF2B5EF4-FFF2-40B4-BE49-F238E27FC236}">
                <a16:creationId xmlns:a16="http://schemas.microsoft.com/office/drawing/2014/main" id="{04AF40A7-03E2-0CA6-1A56-5DB7147A602A}"/>
              </a:ext>
            </a:extLst>
          </p:cNvPr>
          <p:cNvSpPr/>
          <p:nvPr/>
        </p:nvSpPr>
        <p:spPr>
          <a:xfrm>
            <a:off x="991948" y="3324202"/>
            <a:ext cx="2115312" cy="650176"/>
          </a:xfrm>
          <a:prstGeom prst="roundRect">
            <a:avLst/>
          </a:prstGeom>
          <a:solidFill>
            <a:srgbClr val="2149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Oswald" pitchFamily="2" charset="0"/>
              </a:rPr>
              <a:t>Level</a:t>
            </a:r>
            <a:r>
              <a:rPr lang="en-US" sz="3200" dirty="0"/>
              <a:t> </a:t>
            </a:r>
          </a:p>
        </p:txBody>
      </p:sp>
      <p:sp>
        <p:nvSpPr>
          <p:cNvPr id="20" name="Rectangle: Rounded Corners 19">
            <a:extLst>
              <a:ext uri="{FF2B5EF4-FFF2-40B4-BE49-F238E27FC236}">
                <a16:creationId xmlns:a16="http://schemas.microsoft.com/office/drawing/2014/main" id="{D0ED46A5-6695-C2BD-E82C-3B8C25C4B66B}"/>
              </a:ext>
            </a:extLst>
          </p:cNvPr>
          <p:cNvSpPr/>
          <p:nvPr/>
        </p:nvSpPr>
        <p:spPr>
          <a:xfrm>
            <a:off x="991948" y="4311616"/>
            <a:ext cx="2115312" cy="650176"/>
          </a:xfrm>
          <a:prstGeom prst="roundRect">
            <a:avLst/>
          </a:prstGeom>
          <a:solidFill>
            <a:srgbClr val="2149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Oswald" pitchFamily="2" charset="0"/>
              </a:rPr>
              <a:t>Level </a:t>
            </a:r>
          </a:p>
        </p:txBody>
      </p:sp>
      <p:sp>
        <p:nvSpPr>
          <p:cNvPr id="21" name="Rectangle: Rounded Corners 20">
            <a:extLst>
              <a:ext uri="{FF2B5EF4-FFF2-40B4-BE49-F238E27FC236}">
                <a16:creationId xmlns:a16="http://schemas.microsoft.com/office/drawing/2014/main" id="{6CB12E7D-23D2-35B9-FB71-7A36DC7DABFC}"/>
              </a:ext>
            </a:extLst>
          </p:cNvPr>
          <p:cNvSpPr/>
          <p:nvPr/>
        </p:nvSpPr>
        <p:spPr>
          <a:xfrm>
            <a:off x="991948" y="5223245"/>
            <a:ext cx="2115312" cy="650176"/>
          </a:xfrm>
          <a:prstGeom prst="roundRect">
            <a:avLst/>
          </a:prstGeom>
          <a:solidFill>
            <a:srgbClr val="2149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latin typeface="Oswald" pitchFamily="2" charset="0"/>
              </a:rPr>
              <a:t>Level</a:t>
            </a:r>
            <a:r>
              <a:rPr lang="en-US" sz="3200" dirty="0"/>
              <a:t> </a:t>
            </a:r>
          </a:p>
        </p:txBody>
      </p:sp>
      <p:sp>
        <p:nvSpPr>
          <p:cNvPr id="23" name="Oval 22">
            <a:extLst>
              <a:ext uri="{FF2B5EF4-FFF2-40B4-BE49-F238E27FC236}">
                <a16:creationId xmlns:a16="http://schemas.microsoft.com/office/drawing/2014/main" id="{20305713-8F26-E304-E7F9-589E3A694547}"/>
              </a:ext>
            </a:extLst>
          </p:cNvPr>
          <p:cNvSpPr/>
          <p:nvPr/>
        </p:nvSpPr>
        <p:spPr>
          <a:xfrm>
            <a:off x="2595196" y="1316310"/>
            <a:ext cx="786384" cy="781240"/>
          </a:xfrm>
          <a:prstGeom prst="ellipse">
            <a:avLst/>
          </a:prstGeom>
          <a:solidFill>
            <a:srgbClr val="E3A436"/>
          </a:solidFill>
          <a:ln>
            <a:solidFill>
              <a:srgbClr val="21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21497D"/>
                </a:solidFill>
                <a:latin typeface="Oswald" pitchFamily="2" charset="0"/>
                <a:ea typeface="Roboto" panose="02000000000000000000" pitchFamily="2" charset="0"/>
              </a:rPr>
              <a:t>1</a:t>
            </a:r>
          </a:p>
        </p:txBody>
      </p:sp>
      <p:sp>
        <p:nvSpPr>
          <p:cNvPr id="24" name="Oval 23">
            <a:extLst>
              <a:ext uri="{FF2B5EF4-FFF2-40B4-BE49-F238E27FC236}">
                <a16:creationId xmlns:a16="http://schemas.microsoft.com/office/drawing/2014/main" id="{239E921D-5E42-66F6-FBD7-9C444EA4D568}"/>
              </a:ext>
            </a:extLst>
          </p:cNvPr>
          <p:cNvSpPr/>
          <p:nvPr/>
        </p:nvSpPr>
        <p:spPr>
          <a:xfrm>
            <a:off x="2595196" y="2224798"/>
            <a:ext cx="786384" cy="781240"/>
          </a:xfrm>
          <a:prstGeom prst="ellipse">
            <a:avLst/>
          </a:prstGeom>
          <a:solidFill>
            <a:srgbClr val="E3A436"/>
          </a:solidFill>
          <a:ln>
            <a:solidFill>
              <a:srgbClr val="2149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21497D"/>
                </a:solidFill>
                <a:latin typeface="Oswald" pitchFamily="2" charset="0"/>
              </a:rPr>
              <a:t>2</a:t>
            </a:r>
            <a:endParaRPr lang="en-US" dirty="0">
              <a:solidFill>
                <a:srgbClr val="21497D"/>
              </a:solidFill>
              <a:latin typeface="Oswald" pitchFamily="2" charset="0"/>
            </a:endParaRPr>
          </a:p>
        </p:txBody>
      </p:sp>
      <p:sp>
        <p:nvSpPr>
          <p:cNvPr id="25" name="Oval 24">
            <a:extLst>
              <a:ext uri="{FF2B5EF4-FFF2-40B4-BE49-F238E27FC236}">
                <a16:creationId xmlns:a16="http://schemas.microsoft.com/office/drawing/2014/main" id="{85993DCB-668D-8D90-152D-ADC8B4FF7DF4}"/>
              </a:ext>
            </a:extLst>
          </p:cNvPr>
          <p:cNvSpPr/>
          <p:nvPr/>
        </p:nvSpPr>
        <p:spPr>
          <a:xfrm>
            <a:off x="2595196" y="3268922"/>
            <a:ext cx="786384" cy="781240"/>
          </a:xfrm>
          <a:prstGeom prst="ellipse">
            <a:avLst/>
          </a:prstGeom>
          <a:solidFill>
            <a:srgbClr val="E3A43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21497D"/>
                </a:solidFill>
                <a:latin typeface="Oswald" pitchFamily="2" charset="0"/>
              </a:rPr>
              <a:t>3</a:t>
            </a:r>
          </a:p>
        </p:txBody>
      </p:sp>
      <p:sp>
        <p:nvSpPr>
          <p:cNvPr id="26" name="Oval 25">
            <a:extLst>
              <a:ext uri="{FF2B5EF4-FFF2-40B4-BE49-F238E27FC236}">
                <a16:creationId xmlns:a16="http://schemas.microsoft.com/office/drawing/2014/main" id="{40325B9F-A35E-6F8D-4E8D-5564A03F31EE}"/>
              </a:ext>
            </a:extLst>
          </p:cNvPr>
          <p:cNvSpPr/>
          <p:nvPr/>
        </p:nvSpPr>
        <p:spPr>
          <a:xfrm>
            <a:off x="2595196" y="4217806"/>
            <a:ext cx="786384" cy="781240"/>
          </a:xfrm>
          <a:prstGeom prst="ellipse">
            <a:avLst/>
          </a:prstGeom>
          <a:solidFill>
            <a:srgbClr val="E3A43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21497D"/>
                </a:solidFill>
                <a:latin typeface="Oswald" pitchFamily="2" charset="0"/>
              </a:rPr>
              <a:t>4</a:t>
            </a:r>
          </a:p>
        </p:txBody>
      </p:sp>
      <p:sp>
        <p:nvSpPr>
          <p:cNvPr id="27" name="Oval 26">
            <a:extLst>
              <a:ext uri="{FF2B5EF4-FFF2-40B4-BE49-F238E27FC236}">
                <a16:creationId xmlns:a16="http://schemas.microsoft.com/office/drawing/2014/main" id="{3F62FBC9-37C3-E1EE-6769-C7B5397141C1}"/>
              </a:ext>
            </a:extLst>
          </p:cNvPr>
          <p:cNvSpPr/>
          <p:nvPr/>
        </p:nvSpPr>
        <p:spPr>
          <a:xfrm>
            <a:off x="2595196" y="5151070"/>
            <a:ext cx="786384" cy="781240"/>
          </a:xfrm>
          <a:prstGeom prst="ellipse">
            <a:avLst/>
          </a:prstGeom>
          <a:solidFill>
            <a:srgbClr val="E3A43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21497D"/>
                </a:solidFill>
                <a:latin typeface="Oswald" pitchFamily="2" charset="0"/>
              </a:rPr>
              <a:t>5</a:t>
            </a:r>
          </a:p>
        </p:txBody>
      </p:sp>
      <p:sp>
        <p:nvSpPr>
          <p:cNvPr id="28" name="Rectangle: Rounded Corners 27">
            <a:extLst>
              <a:ext uri="{FF2B5EF4-FFF2-40B4-BE49-F238E27FC236}">
                <a16:creationId xmlns:a16="http://schemas.microsoft.com/office/drawing/2014/main" id="{D5FC2B59-6766-67D1-22B4-8F9DC8347DF2}"/>
              </a:ext>
            </a:extLst>
          </p:cNvPr>
          <p:cNvSpPr/>
          <p:nvPr/>
        </p:nvSpPr>
        <p:spPr>
          <a:xfrm>
            <a:off x="3527884" y="1372114"/>
            <a:ext cx="6781800" cy="65017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rgbClr val="21497D"/>
                </a:solidFill>
              </a:rPr>
              <a:t>Complete Gap Analysis</a:t>
            </a:r>
          </a:p>
          <a:p>
            <a:pPr marL="285750" indent="-285750">
              <a:buFont typeface="Arial" panose="020B0604020202020204" pitchFamily="34" charset="0"/>
              <a:buChar char="•"/>
            </a:pPr>
            <a:r>
              <a:rPr lang="en-US" dirty="0">
                <a:solidFill>
                  <a:srgbClr val="21497D"/>
                </a:solidFill>
              </a:rPr>
              <a:t>Request a Mentor</a:t>
            </a:r>
          </a:p>
        </p:txBody>
      </p:sp>
      <p:sp>
        <p:nvSpPr>
          <p:cNvPr id="29" name="Rectangle: Rounded Corners 28">
            <a:extLst>
              <a:ext uri="{FF2B5EF4-FFF2-40B4-BE49-F238E27FC236}">
                <a16:creationId xmlns:a16="http://schemas.microsoft.com/office/drawing/2014/main" id="{83E864B9-36B6-3C98-5E92-D6C19E5E932C}"/>
              </a:ext>
            </a:extLst>
          </p:cNvPr>
          <p:cNvSpPr/>
          <p:nvPr/>
        </p:nvSpPr>
        <p:spPr>
          <a:xfrm>
            <a:off x="3527884" y="2299766"/>
            <a:ext cx="6781800" cy="65017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rgbClr val="21497D"/>
                </a:solidFill>
              </a:rPr>
              <a:t>Sign Commitment Letter</a:t>
            </a:r>
          </a:p>
          <a:p>
            <a:pPr marL="285750" indent="-285750">
              <a:buFont typeface="Arial" panose="020B0604020202020204" pitchFamily="34" charset="0"/>
              <a:buChar char="•"/>
            </a:pPr>
            <a:r>
              <a:rPr lang="en-US" dirty="0">
                <a:solidFill>
                  <a:srgbClr val="21497D"/>
                </a:solidFill>
              </a:rPr>
              <a:t>Review Gap Analysis with Mentor</a:t>
            </a:r>
          </a:p>
        </p:txBody>
      </p:sp>
      <p:sp>
        <p:nvSpPr>
          <p:cNvPr id="30" name="Rectangle: Rounded Corners 29">
            <a:extLst>
              <a:ext uri="{FF2B5EF4-FFF2-40B4-BE49-F238E27FC236}">
                <a16:creationId xmlns:a16="http://schemas.microsoft.com/office/drawing/2014/main" id="{103FD7F5-3B4B-1835-B9DF-6846EF17D5DF}"/>
              </a:ext>
            </a:extLst>
          </p:cNvPr>
          <p:cNvSpPr/>
          <p:nvPr/>
        </p:nvSpPr>
        <p:spPr>
          <a:xfrm>
            <a:off x="3527884" y="3124482"/>
            <a:ext cx="6781800" cy="107012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600" dirty="0">
                <a:solidFill>
                  <a:srgbClr val="21497D"/>
                </a:solidFill>
              </a:rPr>
              <a:t>Safety &amp; Health Management System (SHMS) Implementation</a:t>
            </a:r>
          </a:p>
          <a:p>
            <a:pPr marL="285750" indent="-285750">
              <a:buFont typeface="Arial" panose="020B0604020202020204" pitchFamily="34" charset="0"/>
              <a:buChar char="•"/>
            </a:pPr>
            <a:r>
              <a:rPr lang="en-US" sz="1600" dirty="0">
                <a:solidFill>
                  <a:srgbClr val="21497D"/>
                </a:solidFill>
              </a:rPr>
              <a:t>EHS Self-Evaluation</a:t>
            </a:r>
          </a:p>
          <a:p>
            <a:pPr marL="285750" indent="-285750">
              <a:buFont typeface="Arial" panose="020B0604020202020204" pitchFamily="34" charset="0"/>
              <a:buChar char="•"/>
            </a:pPr>
            <a:r>
              <a:rPr lang="en-US" sz="1600" dirty="0">
                <a:solidFill>
                  <a:srgbClr val="21497D"/>
                </a:solidFill>
              </a:rPr>
              <a:t>Remote Paperwork Review</a:t>
            </a:r>
          </a:p>
          <a:p>
            <a:pPr marL="285750" indent="-285750">
              <a:buFont typeface="Arial" panose="020B0604020202020204" pitchFamily="34" charset="0"/>
              <a:buChar char="•"/>
            </a:pPr>
            <a:r>
              <a:rPr lang="en-US" sz="1600" dirty="0">
                <a:solidFill>
                  <a:srgbClr val="21497D"/>
                </a:solidFill>
              </a:rPr>
              <a:t>Progress Check-In</a:t>
            </a:r>
          </a:p>
        </p:txBody>
      </p:sp>
      <p:sp>
        <p:nvSpPr>
          <p:cNvPr id="31" name="Rectangle: Rounded Corners 30">
            <a:extLst>
              <a:ext uri="{FF2B5EF4-FFF2-40B4-BE49-F238E27FC236}">
                <a16:creationId xmlns:a16="http://schemas.microsoft.com/office/drawing/2014/main" id="{9DB32896-D49F-8639-0828-4360327EDAC9}"/>
              </a:ext>
            </a:extLst>
          </p:cNvPr>
          <p:cNvSpPr/>
          <p:nvPr/>
        </p:nvSpPr>
        <p:spPr>
          <a:xfrm>
            <a:off x="3527884" y="4329641"/>
            <a:ext cx="6781800" cy="65017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rgbClr val="21497D"/>
                </a:solidFill>
              </a:rPr>
              <a:t>Mock Audit &amp; Site Visit</a:t>
            </a:r>
          </a:p>
          <a:p>
            <a:pPr marL="285750" indent="-285750">
              <a:buFont typeface="Arial" panose="020B0604020202020204" pitchFamily="34" charset="0"/>
              <a:buChar char="•"/>
            </a:pPr>
            <a:r>
              <a:rPr lang="en-US" dirty="0">
                <a:solidFill>
                  <a:srgbClr val="21497D"/>
                </a:solidFill>
              </a:rPr>
              <a:t>Site Visit Feedback</a:t>
            </a:r>
          </a:p>
        </p:txBody>
      </p:sp>
      <p:sp>
        <p:nvSpPr>
          <p:cNvPr id="32" name="Rectangle: Rounded Corners 31">
            <a:extLst>
              <a:ext uri="{FF2B5EF4-FFF2-40B4-BE49-F238E27FC236}">
                <a16:creationId xmlns:a16="http://schemas.microsoft.com/office/drawing/2014/main" id="{5A0C9A2F-47BC-67EF-6407-EB9288B679BB}"/>
              </a:ext>
            </a:extLst>
          </p:cNvPr>
          <p:cNvSpPr/>
          <p:nvPr/>
        </p:nvSpPr>
        <p:spPr>
          <a:xfrm>
            <a:off x="3527884" y="5232973"/>
            <a:ext cx="6781800" cy="650176"/>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rgbClr val="21497D"/>
                </a:solidFill>
              </a:rPr>
              <a:t>Apply for Safety &amp; Health Recognition (If Desired)</a:t>
            </a:r>
          </a:p>
        </p:txBody>
      </p:sp>
    </p:spTree>
    <p:extLst>
      <p:ext uri="{BB962C8B-B14F-4D97-AF65-F5344CB8AC3E}">
        <p14:creationId xmlns:p14="http://schemas.microsoft.com/office/powerpoint/2010/main" val="3896141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2A4-9C37-72FE-03B9-03A65B9FC9AE}"/>
              </a:ext>
            </a:extLst>
          </p:cNvPr>
          <p:cNvSpPr>
            <a:spLocks noGrp="1"/>
          </p:cNvSpPr>
          <p:nvPr>
            <p:ph type="title"/>
          </p:nvPr>
        </p:nvSpPr>
        <p:spPr>
          <a:xfrm>
            <a:off x="688788" y="441500"/>
            <a:ext cx="10515600" cy="703836"/>
          </a:xfrm>
        </p:spPr>
        <p:txBody>
          <a:bodyPr>
            <a:normAutofit fontScale="90000"/>
          </a:bodyPr>
          <a:lstStyle/>
          <a:p>
            <a:r>
              <a:rPr lang="en-US" dirty="0"/>
              <a:t>The Journey’s “Fork in the Road” – Beyond Level 4</a:t>
            </a:r>
          </a:p>
        </p:txBody>
      </p:sp>
      <p:sp>
        <p:nvSpPr>
          <p:cNvPr id="3" name="Content Placeholder 2">
            <a:extLst>
              <a:ext uri="{FF2B5EF4-FFF2-40B4-BE49-F238E27FC236}">
                <a16:creationId xmlns:a16="http://schemas.microsoft.com/office/drawing/2014/main" id="{D658D4C6-D721-9922-1C43-94F998BCC8D4}"/>
              </a:ext>
            </a:extLst>
          </p:cNvPr>
          <p:cNvSpPr>
            <a:spLocks noGrp="1"/>
          </p:cNvSpPr>
          <p:nvPr>
            <p:ph idx="1"/>
          </p:nvPr>
        </p:nvSpPr>
        <p:spPr/>
        <p:txBody>
          <a:bodyPr>
            <a:normAutofit/>
          </a:bodyPr>
          <a:lstStyle/>
          <a:p>
            <a:r>
              <a:rPr lang="en-US" dirty="0"/>
              <a:t>Completion of level 4 brings a </a:t>
            </a:r>
            <a:r>
              <a:rPr lang="en-US" b="1" dirty="0">
                <a:solidFill>
                  <a:srgbClr val="C00000"/>
                </a:solidFill>
              </a:rPr>
              <a:t>choice</a:t>
            </a:r>
            <a:r>
              <a:rPr lang="en-US" dirty="0"/>
              <a:t> for companies/sites</a:t>
            </a:r>
          </a:p>
          <a:p>
            <a:pPr lvl="1"/>
            <a:r>
              <a:rPr lang="en-US" dirty="0"/>
              <a:t>Prepare for a VPP application &amp; audit process</a:t>
            </a:r>
          </a:p>
          <a:p>
            <a:pPr lvl="1"/>
            <a:r>
              <a:rPr lang="en-US" dirty="0"/>
              <a:t>Meet or exceed requirements for many third-party SHMS/standards (ISO45001, ANSI Z10, ABC STEP, etc.)</a:t>
            </a:r>
          </a:p>
          <a:p>
            <a:r>
              <a:rPr lang="en-US" dirty="0"/>
              <a:t>Do we pursue VPP or proceed on continuous improvement journey with fully-implemented SHMS, annual self-evaluation and regular audit process?</a:t>
            </a:r>
          </a:p>
          <a:p>
            <a:r>
              <a:rPr lang="en-US" b="1" dirty="0">
                <a:solidFill>
                  <a:srgbClr val="C00000"/>
                </a:solidFill>
              </a:rPr>
              <a:t>No right or wrong answer </a:t>
            </a:r>
            <a:r>
              <a:rPr lang="en-US" dirty="0"/>
              <a:t>– performance &amp; process improvement has already been achieved. </a:t>
            </a:r>
          </a:p>
        </p:txBody>
      </p:sp>
    </p:spTree>
    <p:extLst>
      <p:ext uri="{BB962C8B-B14F-4D97-AF65-F5344CB8AC3E}">
        <p14:creationId xmlns:p14="http://schemas.microsoft.com/office/powerpoint/2010/main" val="2071162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B1989-9181-6EC3-A4E8-374A2C667743}"/>
              </a:ext>
            </a:extLst>
          </p:cNvPr>
          <p:cNvSpPr>
            <a:spLocks noGrp="1"/>
          </p:cNvSpPr>
          <p:nvPr>
            <p:ph type="title"/>
          </p:nvPr>
        </p:nvSpPr>
        <p:spPr/>
        <p:txBody>
          <a:bodyPr/>
          <a:lstStyle/>
          <a:p>
            <a:r>
              <a:rPr lang="en-US" dirty="0"/>
              <a:t>Resources </a:t>
            </a:r>
          </a:p>
        </p:txBody>
      </p:sp>
      <p:sp>
        <p:nvSpPr>
          <p:cNvPr id="6" name="Content Placeholder 5">
            <a:extLst>
              <a:ext uri="{FF2B5EF4-FFF2-40B4-BE49-F238E27FC236}">
                <a16:creationId xmlns:a16="http://schemas.microsoft.com/office/drawing/2014/main" id="{BD42C457-DE2B-5D01-9FD5-C1985FC46480}"/>
              </a:ext>
            </a:extLst>
          </p:cNvPr>
          <p:cNvSpPr>
            <a:spLocks noGrp="1"/>
          </p:cNvSpPr>
          <p:nvPr>
            <p:ph idx="1"/>
          </p:nvPr>
        </p:nvSpPr>
        <p:spPr>
          <a:xfrm>
            <a:off x="838200" y="1418001"/>
            <a:ext cx="4802436" cy="4228946"/>
          </a:xfrm>
        </p:spPr>
        <p:txBody>
          <a:bodyPr/>
          <a:lstStyle/>
          <a:p>
            <a:pPr marL="0" indent="0">
              <a:buNone/>
            </a:pPr>
            <a:r>
              <a:rPr lang="en-US" b="1" dirty="0"/>
              <a:t>Chris Williams, CAE</a:t>
            </a:r>
            <a:br>
              <a:rPr lang="en-US" dirty="0"/>
            </a:br>
            <a:r>
              <a:rPr lang="en-US" i="1" dirty="0"/>
              <a:t>Executive Director</a:t>
            </a:r>
            <a:br>
              <a:rPr lang="en-US" dirty="0"/>
            </a:br>
            <a:r>
              <a:rPr lang="en-US" dirty="0"/>
              <a:t>Email: </a:t>
            </a:r>
            <a:r>
              <a:rPr lang="en-US" dirty="0">
                <a:hlinkClick r:id="rId3"/>
              </a:rPr>
              <a:t>cwilliams@vpppa.org</a:t>
            </a:r>
            <a:br>
              <a:rPr lang="en-US" dirty="0"/>
            </a:br>
            <a:r>
              <a:rPr lang="en-US" dirty="0"/>
              <a:t>Phone: (703) 761-6504</a:t>
            </a:r>
            <a:br>
              <a:rPr lang="en-US" dirty="0"/>
            </a:br>
            <a:r>
              <a:rPr lang="en-US" dirty="0"/>
              <a:t>LinkedIn: in/</a:t>
            </a:r>
            <a:r>
              <a:rPr lang="en-US" dirty="0" err="1"/>
              <a:t>cwilliamsvpppa</a:t>
            </a:r>
            <a:br>
              <a:rPr lang="en-US" dirty="0"/>
            </a:br>
            <a:r>
              <a:rPr lang="en-US" dirty="0" err="1"/>
              <a:t>Xwitter</a:t>
            </a:r>
            <a:r>
              <a:rPr lang="en-US" dirty="0"/>
              <a:t>: @cwilliamsvpppa</a:t>
            </a:r>
          </a:p>
        </p:txBody>
      </p:sp>
      <p:sp>
        <p:nvSpPr>
          <p:cNvPr id="7" name="Content Placeholder 5">
            <a:extLst>
              <a:ext uri="{FF2B5EF4-FFF2-40B4-BE49-F238E27FC236}">
                <a16:creationId xmlns:a16="http://schemas.microsoft.com/office/drawing/2014/main" id="{DF73D750-CC57-9A7F-D4ED-1C397B053125}"/>
              </a:ext>
            </a:extLst>
          </p:cNvPr>
          <p:cNvSpPr txBox="1">
            <a:spLocks/>
          </p:cNvSpPr>
          <p:nvPr/>
        </p:nvSpPr>
        <p:spPr>
          <a:xfrm>
            <a:off x="7050328" y="1314527"/>
            <a:ext cx="4538031" cy="4228946"/>
          </a:xfrm>
          <a:prstGeom prst="rect">
            <a:avLst/>
          </a:prstGeom>
        </p:spPr>
        <p:txBody>
          <a:bodyPr vert="horz" lIns="91440" tIns="45720" rIns="91440" bIns="45720" rtlCol="0">
            <a:normAutofit/>
          </a:bodyPr>
          <a:lstStyle>
            <a:lvl1pPr marL="228600" indent="-228600" algn="l" defTabSz="914400" rtl="0" eaLnBrk="1" latinLnBrk="0" hangingPunct="1">
              <a:lnSpc>
                <a:spcPct val="108000"/>
              </a:lnSpc>
              <a:spcBef>
                <a:spcPts val="600"/>
              </a:spcBef>
              <a:spcAft>
                <a:spcPts val="600"/>
              </a:spcAft>
              <a:buFont typeface="Arial" panose="020B0604020202020204" pitchFamily="34" charset="0"/>
              <a:buChar char="•"/>
              <a:defRPr sz="2800" kern="1200">
                <a:solidFill>
                  <a:schemeClr val="tx1"/>
                </a:solidFill>
                <a:latin typeface="HelveticaNeueLT Std Cn" panose="020B0506030502030204" pitchFamily="34" charset="0"/>
                <a:ea typeface="+mn-ea"/>
                <a:cs typeface="+mn-cs"/>
              </a:defRPr>
            </a:lvl1pPr>
            <a:lvl2pPr marL="685800" indent="-228600" algn="l" defTabSz="914400" rtl="0" eaLnBrk="1" latinLnBrk="0" hangingPunct="1">
              <a:lnSpc>
                <a:spcPct val="108000"/>
              </a:lnSpc>
              <a:spcBef>
                <a:spcPts val="600"/>
              </a:spcBef>
              <a:spcAft>
                <a:spcPts val="600"/>
              </a:spcAft>
              <a:buFont typeface="Arial" panose="020B0604020202020204" pitchFamily="34" charset="0"/>
              <a:buChar char="•"/>
              <a:defRPr sz="2400" kern="1200">
                <a:solidFill>
                  <a:schemeClr val="tx1"/>
                </a:solidFill>
                <a:latin typeface="HelveticaNeueLT Std Cn" panose="020B0506030502030204" pitchFamily="34" charset="0"/>
                <a:ea typeface="+mn-ea"/>
                <a:cs typeface="+mn-cs"/>
              </a:defRPr>
            </a:lvl2pPr>
            <a:lvl3pPr marL="1143000" indent="-228600" algn="l" defTabSz="914400" rtl="0" eaLnBrk="1" latinLnBrk="0" hangingPunct="1">
              <a:lnSpc>
                <a:spcPct val="108000"/>
              </a:lnSpc>
              <a:spcBef>
                <a:spcPts val="600"/>
              </a:spcBef>
              <a:spcAft>
                <a:spcPts val="600"/>
              </a:spcAft>
              <a:buFont typeface="Arial" panose="020B0604020202020204" pitchFamily="34" charset="0"/>
              <a:buChar char="•"/>
              <a:defRPr sz="2000" kern="1200">
                <a:solidFill>
                  <a:schemeClr val="tx1"/>
                </a:solidFill>
                <a:latin typeface="HelveticaNeueLT Std Cn" panose="020B0506030502030204" pitchFamily="34" charset="0"/>
                <a:ea typeface="+mn-ea"/>
                <a:cs typeface="+mn-cs"/>
              </a:defRPr>
            </a:lvl3pPr>
            <a:lvl4pPr marL="1600200" indent="-228600" algn="l" defTabSz="914400" rtl="0" eaLnBrk="1" latinLnBrk="0" hangingPunct="1">
              <a:lnSpc>
                <a:spcPct val="108000"/>
              </a:lnSpc>
              <a:spcBef>
                <a:spcPts val="600"/>
              </a:spcBef>
              <a:spcAft>
                <a:spcPts val="600"/>
              </a:spcAft>
              <a:buFont typeface="Arial" panose="020B0604020202020204" pitchFamily="34" charset="0"/>
              <a:buChar char="•"/>
              <a:defRPr sz="1800" kern="1200">
                <a:solidFill>
                  <a:schemeClr val="tx1"/>
                </a:solidFill>
                <a:latin typeface="HelveticaNeueLT Std Cn" panose="020B0506030502030204" pitchFamily="34" charset="0"/>
                <a:ea typeface="+mn-ea"/>
                <a:cs typeface="+mn-cs"/>
              </a:defRPr>
            </a:lvl4pPr>
            <a:lvl5pPr marL="2057400" indent="-228600" algn="l" defTabSz="914400" rtl="0" eaLnBrk="1" latinLnBrk="0" hangingPunct="1">
              <a:lnSpc>
                <a:spcPct val="108000"/>
              </a:lnSpc>
              <a:spcBef>
                <a:spcPts val="600"/>
              </a:spcBef>
              <a:spcAft>
                <a:spcPts val="600"/>
              </a:spcAft>
              <a:buFont typeface="Arial" panose="020B0604020202020204" pitchFamily="34" charset="0"/>
              <a:buChar char="•"/>
              <a:defRPr sz="1800" kern="1200">
                <a:solidFill>
                  <a:schemeClr val="tx1"/>
                </a:solidFill>
                <a:latin typeface="HelveticaNeueLT Std Cn" panose="020B05060305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8" name="TextBox 7">
            <a:extLst>
              <a:ext uri="{FF2B5EF4-FFF2-40B4-BE49-F238E27FC236}">
                <a16:creationId xmlns:a16="http://schemas.microsoft.com/office/drawing/2014/main" id="{807F31A3-2293-5D33-3A3A-2D543FD33E26}"/>
              </a:ext>
            </a:extLst>
          </p:cNvPr>
          <p:cNvSpPr txBox="1"/>
          <p:nvPr/>
        </p:nvSpPr>
        <p:spPr>
          <a:xfrm>
            <a:off x="6651523" y="1443555"/>
            <a:ext cx="5540477" cy="2246769"/>
          </a:xfrm>
          <a:prstGeom prst="rect">
            <a:avLst/>
          </a:prstGeom>
          <a:noFill/>
        </p:spPr>
        <p:txBody>
          <a:bodyPr wrap="square" rtlCol="0">
            <a:spAutoFit/>
          </a:bodyPr>
          <a:lstStyle/>
          <a:p>
            <a:r>
              <a:rPr lang="en-US" sz="2800" b="1" dirty="0">
                <a:latin typeface="HelveticaNeueLT Std Cn" panose="020B0506030502030204" pitchFamily="34" charset="0"/>
              </a:rPr>
              <a:t>Terry Schulte, SMP, SGE, STM</a:t>
            </a:r>
            <a:br>
              <a:rPr lang="en-US" sz="2800" b="1" dirty="0">
                <a:latin typeface="HelveticaNeueLT Std Cn" panose="020B0506030502030204" pitchFamily="34" charset="0"/>
              </a:rPr>
            </a:br>
            <a:r>
              <a:rPr lang="en-US" sz="2800" i="1" dirty="0">
                <a:latin typeface="HelveticaNeueLT Std Cn" panose="020B0506030502030204" pitchFamily="34" charset="0"/>
              </a:rPr>
              <a:t>Chairperson</a:t>
            </a:r>
            <a:br>
              <a:rPr lang="en-US" sz="2800" i="1" dirty="0">
                <a:latin typeface="HelveticaNeueLT Std Cn" panose="020B0506030502030204" pitchFamily="34" charset="0"/>
              </a:rPr>
            </a:br>
            <a:r>
              <a:rPr lang="en-US" sz="2800" dirty="0">
                <a:latin typeface="HelveticaNeueLT Std Cn" panose="020B0506030502030204" pitchFamily="34" charset="0"/>
              </a:rPr>
              <a:t>Email: </a:t>
            </a:r>
            <a:r>
              <a:rPr lang="en-US" sz="2800" dirty="0">
                <a:solidFill>
                  <a:srgbClr val="0070C0"/>
                </a:solidFill>
                <a:latin typeface="HelveticaNeueLT Std Cn" panose="020B0506030502030204" pitchFamily="34" charset="0"/>
                <a:hlinkClick r:id="rId4">
                  <a:extLst>
                    <a:ext uri="{A12FA001-AC4F-418D-AE19-62706E023703}">
                      <ahyp:hlinkClr xmlns:ahyp="http://schemas.microsoft.com/office/drawing/2018/hyperlinkcolor" val="tx"/>
                    </a:ext>
                  </a:extLst>
                </a:hlinkClick>
              </a:rPr>
              <a:t>chair@vpppa.org</a:t>
            </a:r>
            <a:endParaRPr lang="en-US" sz="2800" dirty="0">
              <a:solidFill>
                <a:srgbClr val="0070C0"/>
              </a:solidFill>
              <a:latin typeface="HelveticaNeueLT Std Cn" panose="020B0506030502030204" pitchFamily="34" charset="0"/>
            </a:endParaRPr>
          </a:p>
          <a:p>
            <a:r>
              <a:rPr lang="en-US" sz="2800" dirty="0">
                <a:latin typeface="HelveticaNeueLT Std Cn" panose="020B0506030502030204" pitchFamily="34" charset="0"/>
              </a:rPr>
              <a:t>Phone: (707) 567-6885</a:t>
            </a:r>
            <a:br>
              <a:rPr lang="en-US" sz="2800" dirty="0">
                <a:latin typeface="HelveticaNeueLT Std Cn" panose="020B0506030502030204" pitchFamily="34" charset="0"/>
              </a:rPr>
            </a:br>
            <a:r>
              <a:rPr lang="en-US" sz="2800" dirty="0">
                <a:latin typeface="HelveticaNeueLT Std Cn" panose="020B0506030502030204" pitchFamily="34" charset="0"/>
              </a:rPr>
              <a:t>LinkedIn: in/terry-schulte-2a814415</a:t>
            </a:r>
          </a:p>
        </p:txBody>
      </p:sp>
    </p:spTree>
    <p:extLst>
      <p:ext uri="{BB962C8B-B14F-4D97-AF65-F5344CB8AC3E}">
        <p14:creationId xmlns:p14="http://schemas.microsoft.com/office/powerpoint/2010/main" val="1839307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EFDA0-D6A3-A563-881E-60135AC78EA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BA2B7FD8-8BA4-BADA-CF34-18FAFA36B1D4}"/>
              </a:ext>
            </a:extLst>
          </p:cNvPr>
          <p:cNvSpPr>
            <a:spLocks noGrp="1"/>
          </p:cNvSpPr>
          <p:nvPr>
            <p:ph type="title"/>
          </p:nvPr>
        </p:nvSpPr>
        <p:spPr>
          <a:xfrm>
            <a:off x="156446" y="130456"/>
            <a:ext cx="11879108" cy="1325563"/>
          </a:xfrm>
        </p:spPr>
        <p:txBody>
          <a:bodyPr anchor="ctr">
            <a:normAutofit/>
          </a:bodyPr>
          <a:lstStyle/>
          <a:p>
            <a:r>
              <a:rPr lang="en-US" b="1" dirty="0"/>
              <a:t>VPPPA’s Journey Toward Safety Excellence</a:t>
            </a:r>
          </a:p>
        </p:txBody>
      </p:sp>
      <p:pic>
        <p:nvPicPr>
          <p:cNvPr id="15364" name="Picture 4" descr="Questions - Connecting the Dots">
            <a:extLst>
              <a:ext uri="{FF2B5EF4-FFF2-40B4-BE49-F238E27FC236}">
                <a16:creationId xmlns:a16="http://schemas.microsoft.com/office/drawing/2014/main" id="{E96AA19D-4F6D-6490-E15A-0790466B0B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1426" y="1456019"/>
            <a:ext cx="6805882" cy="451590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47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3FE87-53E1-5C9B-3E72-9BFC05702B22}"/>
              </a:ext>
            </a:extLst>
          </p:cNvPr>
          <p:cNvSpPr>
            <a:spLocks noGrp="1"/>
          </p:cNvSpPr>
          <p:nvPr>
            <p:ph type="title"/>
          </p:nvPr>
        </p:nvSpPr>
        <p:spPr/>
        <p:txBody>
          <a:bodyPr/>
          <a:lstStyle/>
          <a:p>
            <a:pPr algn="ctr"/>
            <a:r>
              <a:rPr lang="en-US" dirty="0"/>
              <a:t>Start Your Journey Toward Safety Excellence</a:t>
            </a:r>
          </a:p>
        </p:txBody>
      </p:sp>
      <p:pic>
        <p:nvPicPr>
          <p:cNvPr id="5" name="Picture 4">
            <a:extLst>
              <a:ext uri="{FF2B5EF4-FFF2-40B4-BE49-F238E27FC236}">
                <a16:creationId xmlns:a16="http://schemas.microsoft.com/office/drawing/2014/main" id="{4EE2E643-A4F2-0DF4-DE88-0A7A0F7C4B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7555" y="1690688"/>
            <a:ext cx="4176889" cy="4176889"/>
          </a:xfrm>
          <a:prstGeom prst="rect">
            <a:avLst/>
          </a:prstGeom>
        </p:spPr>
      </p:pic>
    </p:spTree>
    <p:extLst>
      <p:ext uri="{BB962C8B-B14F-4D97-AF65-F5344CB8AC3E}">
        <p14:creationId xmlns:p14="http://schemas.microsoft.com/office/powerpoint/2010/main" val="2193920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2B7D9-7EAB-004D-3568-2567DC6B3B91}"/>
              </a:ext>
            </a:extLst>
          </p:cNvPr>
          <p:cNvSpPr>
            <a:spLocks noGrp="1"/>
          </p:cNvSpPr>
          <p:nvPr>
            <p:ph type="title"/>
          </p:nvPr>
        </p:nvSpPr>
        <p:spPr>
          <a:xfrm>
            <a:off x="748553" y="352264"/>
            <a:ext cx="10515600" cy="703836"/>
          </a:xfrm>
        </p:spPr>
        <p:txBody>
          <a:bodyPr>
            <a:normAutofit fontScale="90000"/>
          </a:bodyPr>
          <a:lstStyle/>
          <a:p>
            <a:r>
              <a:rPr lang="en-US" dirty="0"/>
              <a:t>Session Overview</a:t>
            </a:r>
          </a:p>
        </p:txBody>
      </p:sp>
      <p:sp>
        <p:nvSpPr>
          <p:cNvPr id="3" name="Content Placeholder 2">
            <a:extLst>
              <a:ext uri="{FF2B5EF4-FFF2-40B4-BE49-F238E27FC236}">
                <a16:creationId xmlns:a16="http://schemas.microsoft.com/office/drawing/2014/main" id="{21009A24-180D-4758-3A4F-C51C421ACE51}"/>
              </a:ext>
            </a:extLst>
          </p:cNvPr>
          <p:cNvSpPr>
            <a:spLocks noGrp="1"/>
          </p:cNvSpPr>
          <p:nvPr>
            <p:ph idx="1"/>
          </p:nvPr>
        </p:nvSpPr>
        <p:spPr>
          <a:xfrm>
            <a:off x="748553" y="1156909"/>
            <a:ext cx="10515600" cy="4351338"/>
          </a:xfrm>
        </p:spPr>
        <p:txBody>
          <a:bodyPr>
            <a:normAutofit lnSpcReduction="10000"/>
          </a:bodyPr>
          <a:lstStyle/>
          <a:p>
            <a:r>
              <a:rPr lang="en-US" sz="2500" dirty="0"/>
              <a:t>What is VPP?</a:t>
            </a:r>
          </a:p>
          <a:p>
            <a:r>
              <a:rPr lang="en-US" sz="2500" dirty="0"/>
              <a:t>Successes – and </a:t>
            </a:r>
            <a:r>
              <a:rPr lang="en-US" sz="2500" b="1" dirty="0">
                <a:solidFill>
                  <a:srgbClr val="C00000"/>
                </a:solidFill>
              </a:rPr>
              <a:t>challenges</a:t>
            </a:r>
            <a:r>
              <a:rPr lang="en-US" sz="2500" dirty="0"/>
              <a:t> – facing VPP &amp; </a:t>
            </a:r>
            <a:br>
              <a:rPr lang="en-US" sz="2500" dirty="0"/>
            </a:br>
            <a:r>
              <a:rPr lang="en-US" sz="2500" dirty="0"/>
              <a:t>SHMS adoption</a:t>
            </a:r>
          </a:p>
          <a:p>
            <a:r>
              <a:rPr lang="en-US" sz="2500" dirty="0"/>
              <a:t>VPPPA’s Mission and support </a:t>
            </a:r>
          </a:p>
          <a:p>
            <a:r>
              <a:rPr lang="en-US" sz="2500" dirty="0"/>
              <a:t>VPP’s next 43 years – journey for </a:t>
            </a:r>
            <a:br>
              <a:rPr lang="en-US" sz="2500" dirty="0"/>
            </a:br>
            <a:r>
              <a:rPr lang="en-US" sz="2500" dirty="0"/>
              <a:t>every workplace (where VPP </a:t>
            </a:r>
            <a:r>
              <a:rPr lang="en-US" sz="2500" b="1" dirty="0">
                <a:solidFill>
                  <a:srgbClr val="C00000"/>
                </a:solidFill>
              </a:rPr>
              <a:t>may not </a:t>
            </a:r>
            <a:br>
              <a:rPr lang="en-US" sz="2500" dirty="0"/>
            </a:br>
            <a:r>
              <a:rPr lang="en-US" sz="2500" dirty="0"/>
              <a:t>be the </a:t>
            </a:r>
            <a:r>
              <a:rPr lang="en-US" sz="2500" b="1" dirty="0"/>
              <a:t>end result</a:t>
            </a:r>
            <a:r>
              <a:rPr lang="en-US" sz="2500" dirty="0"/>
              <a:t>)</a:t>
            </a:r>
          </a:p>
          <a:p>
            <a:r>
              <a:rPr lang="en-US" sz="2500" dirty="0"/>
              <a:t>Open forum – how can we grow VPP &amp; </a:t>
            </a:r>
            <a:br>
              <a:rPr lang="en-US" sz="2500" dirty="0"/>
            </a:br>
            <a:r>
              <a:rPr lang="en-US" sz="2500" dirty="0"/>
              <a:t>SHMS use nationally? Internationally?</a:t>
            </a:r>
          </a:p>
          <a:p>
            <a:endParaRPr lang="en-US" dirty="0"/>
          </a:p>
        </p:txBody>
      </p:sp>
      <p:pic>
        <p:nvPicPr>
          <p:cNvPr id="5" name="Picture 4" descr="A logo with a star and a red and blue star&#10;&#10;AI-generated content may be incorrect.">
            <a:extLst>
              <a:ext uri="{FF2B5EF4-FFF2-40B4-BE49-F238E27FC236}">
                <a16:creationId xmlns:a16="http://schemas.microsoft.com/office/drawing/2014/main" id="{9EC1762D-339E-453B-CB7F-FD3936FED921}"/>
              </a:ext>
            </a:extLst>
          </p:cNvPr>
          <p:cNvPicPr>
            <a:picLocks noChangeAspect="1"/>
          </p:cNvPicPr>
          <p:nvPr/>
        </p:nvPicPr>
        <p:blipFill>
          <a:blip r:embed="rId4"/>
          <a:stretch>
            <a:fillRect/>
          </a:stretch>
        </p:blipFill>
        <p:spPr>
          <a:xfrm>
            <a:off x="8127076" y="2197549"/>
            <a:ext cx="3694354" cy="2462903"/>
          </a:xfrm>
          <a:prstGeom prst="rect">
            <a:avLst/>
          </a:prstGeom>
        </p:spPr>
      </p:pic>
    </p:spTree>
    <p:extLst>
      <p:ext uri="{BB962C8B-B14F-4D97-AF65-F5344CB8AC3E}">
        <p14:creationId xmlns:p14="http://schemas.microsoft.com/office/powerpoint/2010/main" val="208192583"/>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19085-4607-FD4B-6A22-0A291653CEA6}"/>
              </a:ext>
            </a:extLst>
          </p:cNvPr>
          <p:cNvSpPr>
            <a:spLocks noGrp="1"/>
          </p:cNvSpPr>
          <p:nvPr>
            <p:ph type="title"/>
          </p:nvPr>
        </p:nvSpPr>
        <p:spPr>
          <a:xfrm>
            <a:off x="838200" y="546087"/>
            <a:ext cx="10515600" cy="703836"/>
          </a:xfrm>
        </p:spPr>
        <p:txBody>
          <a:bodyPr>
            <a:normAutofit fontScale="90000"/>
          </a:bodyPr>
          <a:lstStyle/>
          <a:p>
            <a:r>
              <a:rPr lang="en-US" dirty="0"/>
              <a:t>What is VPP?</a:t>
            </a:r>
          </a:p>
        </p:txBody>
      </p:sp>
      <p:sp>
        <p:nvSpPr>
          <p:cNvPr id="3" name="Content Placeholder 2">
            <a:extLst>
              <a:ext uri="{FF2B5EF4-FFF2-40B4-BE49-F238E27FC236}">
                <a16:creationId xmlns:a16="http://schemas.microsoft.com/office/drawing/2014/main" id="{C6EF1D34-8895-7712-793A-E785EA453CC8}"/>
              </a:ext>
            </a:extLst>
          </p:cNvPr>
          <p:cNvSpPr>
            <a:spLocks noGrp="1"/>
          </p:cNvSpPr>
          <p:nvPr>
            <p:ph idx="1"/>
          </p:nvPr>
        </p:nvSpPr>
        <p:spPr>
          <a:xfrm>
            <a:off x="838200" y="1526802"/>
            <a:ext cx="10515600" cy="4351338"/>
          </a:xfrm>
        </p:spPr>
        <p:txBody>
          <a:bodyPr>
            <a:normAutofit fontScale="85000" lnSpcReduction="20000"/>
          </a:bodyPr>
          <a:lstStyle/>
          <a:p>
            <a:r>
              <a:rPr lang="en-US" dirty="0"/>
              <a:t>Formally established by OSHA in </a:t>
            </a:r>
            <a:r>
              <a:rPr lang="en-US" b="1" dirty="0"/>
              <a:t>1982</a:t>
            </a:r>
          </a:p>
          <a:p>
            <a:pPr lvl="1"/>
            <a:r>
              <a:rPr lang="en-US" b="1" dirty="0">
                <a:solidFill>
                  <a:srgbClr val="C00000"/>
                </a:solidFill>
              </a:rPr>
              <a:t>1979:</a:t>
            </a:r>
            <a:r>
              <a:rPr lang="en-US" dirty="0"/>
              <a:t> San Onofre Nuclear Power Generating Station</a:t>
            </a:r>
          </a:p>
          <a:p>
            <a:r>
              <a:rPr lang="en-US" dirty="0"/>
              <a:t>Safety &amp; health management system</a:t>
            </a:r>
          </a:p>
          <a:p>
            <a:pPr lvl="1"/>
            <a:r>
              <a:rPr lang="en-US" dirty="0"/>
              <a:t>Built on 3 pillars: </a:t>
            </a:r>
            <a:r>
              <a:rPr lang="en-US" b="1" dirty="0">
                <a:solidFill>
                  <a:srgbClr val="C00000"/>
                </a:solidFill>
              </a:rPr>
              <a:t>front-line employee involvement</a:t>
            </a:r>
            <a:r>
              <a:rPr lang="en-US" dirty="0"/>
              <a:t>, </a:t>
            </a:r>
            <a:r>
              <a:rPr lang="en-US" b="1" dirty="0">
                <a:solidFill>
                  <a:schemeClr val="tx1">
                    <a:lumMod val="65000"/>
                    <a:lumOff val="35000"/>
                  </a:schemeClr>
                </a:solidFill>
              </a:rPr>
              <a:t>management commitment </a:t>
            </a:r>
            <a:r>
              <a:rPr lang="en-US" dirty="0"/>
              <a:t>&amp; regulatory oversight</a:t>
            </a:r>
          </a:p>
          <a:p>
            <a:r>
              <a:rPr lang="en-US" dirty="0"/>
              <a:t>Four core elements</a:t>
            </a:r>
          </a:p>
          <a:p>
            <a:pPr lvl="1"/>
            <a:r>
              <a:rPr lang="en-US" dirty="0"/>
              <a:t>Management Leadership &amp; Employee Involvement</a:t>
            </a:r>
          </a:p>
          <a:p>
            <a:pPr lvl="1"/>
            <a:r>
              <a:rPr lang="en-US" dirty="0"/>
              <a:t>Worksite Analysis</a:t>
            </a:r>
          </a:p>
          <a:p>
            <a:pPr lvl="1"/>
            <a:r>
              <a:rPr lang="en-US" dirty="0"/>
              <a:t>Hazard Prevention &amp; Control</a:t>
            </a:r>
          </a:p>
          <a:p>
            <a:pPr lvl="1"/>
            <a:r>
              <a:rPr lang="en-US" dirty="0"/>
              <a:t>Safety &amp; Health Training</a:t>
            </a:r>
          </a:p>
          <a:p>
            <a:endParaRPr lang="en-US" dirty="0"/>
          </a:p>
        </p:txBody>
      </p:sp>
    </p:spTree>
    <p:extLst>
      <p:ext uri="{BB962C8B-B14F-4D97-AF65-F5344CB8AC3E}">
        <p14:creationId xmlns:p14="http://schemas.microsoft.com/office/powerpoint/2010/main" val="903024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ACD55-4EBD-5DBB-2A29-C1B2601977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8A66E-3A17-3BD2-9FDD-4716AFEF5E87}"/>
              </a:ext>
            </a:extLst>
          </p:cNvPr>
          <p:cNvSpPr>
            <a:spLocks noGrp="1"/>
          </p:cNvSpPr>
          <p:nvPr>
            <p:ph type="title"/>
          </p:nvPr>
        </p:nvSpPr>
        <p:spPr>
          <a:xfrm>
            <a:off x="838200" y="546087"/>
            <a:ext cx="10515600" cy="703836"/>
          </a:xfrm>
        </p:spPr>
        <p:txBody>
          <a:bodyPr>
            <a:normAutofit fontScale="90000"/>
          </a:bodyPr>
          <a:lstStyle/>
          <a:p>
            <a:r>
              <a:rPr lang="en-US" dirty="0"/>
              <a:t>How does VPP work?</a:t>
            </a:r>
          </a:p>
        </p:txBody>
      </p:sp>
      <p:sp>
        <p:nvSpPr>
          <p:cNvPr id="3" name="Content Placeholder 2">
            <a:extLst>
              <a:ext uri="{FF2B5EF4-FFF2-40B4-BE49-F238E27FC236}">
                <a16:creationId xmlns:a16="http://schemas.microsoft.com/office/drawing/2014/main" id="{02317619-E3DA-59A9-9171-79BB2F154560}"/>
              </a:ext>
            </a:extLst>
          </p:cNvPr>
          <p:cNvSpPr>
            <a:spLocks noGrp="1"/>
          </p:cNvSpPr>
          <p:nvPr>
            <p:ph idx="1"/>
          </p:nvPr>
        </p:nvSpPr>
        <p:spPr>
          <a:xfrm>
            <a:off x="838200" y="1249923"/>
            <a:ext cx="10515600" cy="4628218"/>
          </a:xfrm>
        </p:spPr>
        <p:txBody>
          <a:bodyPr>
            <a:normAutofit fontScale="92500"/>
          </a:bodyPr>
          <a:lstStyle/>
          <a:p>
            <a:pPr marL="0" indent="0">
              <a:buNone/>
            </a:pPr>
            <a:r>
              <a:rPr lang="en-US" altLang="en-US" b="1" dirty="0"/>
              <a:t>When participating in VPP, management, employees (company and contracting), and OSHA work in a cooperative relationship at a workplace that has implemented a strong effective safety and health program.</a:t>
            </a:r>
          </a:p>
          <a:p>
            <a:r>
              <a:rPr lang="en-US" altLang="en-US" dirty="0"/>
              <a:t>Management agrees to operate an effective safety and health program meeting established criteria with employees to continuously improve the program.</a:t>
            </a:r>
          </a:p>
          <a:p>
            <a:r>
              <a:rPr lang="en-US" altLang="en-US" dirty="0"/>
              <a:t>Employees agree to actively participate in the program and work with management to assure a safe and helpful workplace.</a:t>
            </a:r>
          </a:p>
          <a:p>
            <a:r>
              <a:rPr lang="en-US" altLang="en-US" dirty="0"/>
              <a:t>OSHA  performs a series of audits and inspections to ensure the program meets VPP criteria.</a:t>
            </a:r>
          </a:p>
          <a:p>
            <a:endParaRPr lang="en-US" altLang="en-US" dirty="0"/>
          </a:p>
          <a:p>
            <a:pPr marL="0" indent="0">
              <a:buNone/>
            </a:pPr>
            <a:endParaRPr lang="en-US" altLang="en-US" b="1" dirty="0"/>
          </a:p>
          <a:p>
            <a:endParaRPr lang="en-US" dirty="0"/>
          </a:p>
        </p:txBody>
      </p:sp>
    </p:spTree>
    <p:extLst>
      <p:ext uri="{BB962C8B-B14F-4D97-AF65-F5344CB8AC3E}">
        <p14:creationId xmlns:p14="http://schemas.microsoft.com/office/powerpoint/2010/main" val="2580701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4321A-846B-114A-DAD9-1047A9375336}"/>
              </a:ext>
            </a:extLst>
          </p:cNvPr>
          <p:cNvSpPr>
            <a:spLocks noGrp="1"/>
          </p:cNvSpPr>
          <p:nvPr>
            <p:ph type="title"/>
          </p:nvPr>
        </p:nvSpPr>
        <p:spPr>
          <a:xfrm>
            <a:off x="838200" y="634934"/>
            <a:ext cx="10515600" cy="703836"/>
          </a:xfrm>
        </p:spPr>
        <p:txBody>
          <a:bodyPr>
            <a:normAutofit fontScale="90000"/>
          </a:bodyPr>
          <a:lstStyle/>
          <a:p>
            <a:r>
              <a:rPr lang="en-US" dirty="0"/>
              <a:t>VPP Participation: Requirements</a:t>
            </a:r>
          </a:p>
        </p:txBody>
      </p:sp>
      <p:sp>
        <p:nvSpPr>
          <p:cNvPr id="3" name="Content Placeholder 2">
            <a:extLst>
              <a:ext uri="{FF2B5EF4-FFF2-40B4-BE49-F238E27FC236}">
                <a16:creationId xmlns:a16="http://schemas.microsoft.com/office/drawing/2014/main" id="{C01E491C-EA00-9F0D-1A8A-D9C1F18144AA}"/>
              </a:ext>
            </a:extLst>
          </p:cNvPr>
          <p:cNvSpPr>
            <a:spLocks noGrp="1"/>
          </p:cNvSpPr>
          <p:nvPr>
            <p:ph idx="1"/>
          </p:nvPr>
        </p:nvSpPr>
        <p:spPr>
          <a:xfrm>
            <a:off x="838200" y="1653801"/>
            <a:ext cx="10515600" cy="4351338"/>
          </a:xfrm>
        </p:spPr>
        <p:txBody>
          <a:bodyPr>
            <a:normAutofit fontScale="92500" lnSpcReduction="10000"/>
          </a:bodyPr>
          <a:lstStyle/>
          <a:p>
            <a:r>
              <a:rPr lang="en-US" dirty="0"/>
              <a:t>VPP Application</a:t>
            </a:r>
          </a:p>
          <a:p>
            <a:pPr lvl="1"/>
            <a:r>
              <a:rPr lang="en-US" dirty="0"/>
              <a:t>Union sign-off</a:t>
            </a:r>
          </a:p>
          <a:p>
            <a:pPr lvl="1"/>
            <a:r>
              <a:rPr lang="en-US" dirty="0"/>
              <a:t>Assurances to OSHA </a:t>
            </a:r>
          </a:p>
          <a:p>
            <a:r>
              <a:rPr lang="en-US" dirty="0"/>
              <a:t>Certification audit</a:t>
            </a:r>
          </a:p>
          <a:p>
            <a:r>
              <a:rPr lang="en-US" dirty="0"/>
              <a:t>Annual self-evaluation</a:t>
            </a:r>
          </a:p>
          <a:p>
            <a:r>
              <a:rPr lang="en-US" dirty="0"/>
              <a:t>Recertification audit every 3-5 years</a:t>
            </a:r>
          </a:p>
          <a:p>
            <a:endParaRPr lang="en-US" dirty="0"/>
          </a:p>
          <a:p>
            <a:pPr marL="0" indent="0">
              <a:buNone/>
            </a:pPr>
            <a:r>
              <a:rPr lang="en-US" b="1" dirty="0"/>
              <a:t>Process:</a:t>
            </a:r>
            <a:r>
              <a:rPr lang="en-US" dirty="0"/>
              <a:t> 6-24 months from application submission to approval</a:t>
            </a:r>
          </a:p>
        </p:txBody>
      </p:sp>
    </p:spTree>
    <p:extLst>
      <p:ext uri="{BB962C8B-B14F-4D97-AF65-F5344CB8AC3E}">
        <p14:creationId xmlns:p14="http://schemas.microsoft.com/office/powerpoint/2010/main" val="426543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4C62D-FB6D-09F0-2883-C62F77BD6D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EF230-6A45-3A35-8B08-980602F759A0}"/>
              </a:ext>
            </a:extLst>
          </p:cNvPr>
          <p:cNvSpPr>
            <a:spLocks noGrp="1"/>
          </p:cNvSpPr>
          <p:nvPr>
            <p:ph type="title"/>
          </p:nvPr>
        </p:nvSpPr>
        <p:spPr>
          <a:xfrm>
            <a:off x="402167" y="419088"/>
            <a:ext cx="10117667" cy="703836"/>
          </a:xfrm>
        </p:spPr>
        <p:txBody>
          <a:bodyPr>
            <a:normAutofit fontScale="90000"/>
          </a:bodyPr>
          <a:lstStyle/>
          <a:p>
            <a:r>
              <a:rPr lang="en-US" sz="3667" dirty="0"/>
              <a:t>Labor- 43 of 70 VPP Sites in California (61%)</a:t>
            </a:r>
          </a:p>
        </p:txBody>
      </p:sp>
      <p:sp>
        <p:nvSpPr>
          <p:cNvPr id="4" name="TextBox 3">
            <a:extLst>
              <a:ext uri="{FF2B5EF4-FFF2-40B4-BE49-F238E27FC236}">
                <a16:creationId xmlns:a16="http://schemas.microsoft.com/office/drawing/2014/main" id="{DA27995A-BE89-0165-A0FF-2E39FD902888}"/>
              </a:ext>
            </a:extLst>
          </p:cNvPr>
          <p:cNvSpPr txBox="1"/>
          <p:nvPr/>
        </p:nvSpPr>
        <p:spPr>
          <a:xfrm>
            <a:off x="73660" y="5462947"/>
            <a:ext cx="6950044" cy="784830"/>
          </a:xfrm>
          <a:prstGeom prst="rect">
            <a:avLst/>
          </a:prstGeom>
          <a:noFill/>
        </p:spPr>
        <p:txBody>
          <a:bodyPr wrap="none" rtlCol="0">
            <a:spAutoFit/>
          </a:bodyPr>
          <a:lstStyle/>
          <a:p>
            <a:r>
              <a:rPr lang="en-US" sz="1500" dirty="0"/>
              <a:t>Sources: </a:t>
            </a:r>
            <a:r>
              <a:rPr lang="en-US" sz="1500" dirty="0">
                <a:hlinkClick r:id="rId3"/>
              </a:rPr>
              <a:t>List of Cal/VPP STAR Sites </a:t>
            </a:r>
            <a:r>
              <a:rPr lang="en-US" sz="1500" dirty="0">
                <a:hlinkClick r:id="rId4"/>
              </a:rPr>
              <a:t>List of VPP - Construction Participants</a:t>
            </a:r>
            <a:endParaRPr lang="en-US" sz="1500" dirty="0"/>
          </a:p>
          <a:p>
            <a:r>
              <a:rPr lang="en-US" sz="1500" dirty="0">
                <a:hlinkClick r:id="rId5"/>
              </a:rPr>
              <a:t>Unions in VPP Federal and State Plans | Occupational Safety and Health Administration</a:t>
            </a:r>
            <a:endParaRPr lang="en-US" sz="1500" dirty="0"/>
          </a:p>
          <a:p>
            <a:endParaRPr lang="en-US" sz="1500" dirty="0"/>
          </a:p>
        </p:txBody>
      </p:sp>
      <p:graphicFrame>
        <p:nvGraphicFramePr>
          <p:cNvPr id="8" name="Content Placeholder 7">
            <a:extLst>
              <a:ext uri="{FF2B5EF4-FFF2-40B4-BE49-F238E27FC236}">
                <a16:creationId xmlns:a16="http://schemas.microsoft.com/office/drawing/2014/main" id="{0F99BF2E-2E4C-9999-1BD6-32BC2683A901}"/>
              </a:ext>
            </a:extLst>
          </p:cNvPr>
          <p:cNvGraphicFramePr>
            <a:graphicFrameLocks noGrp="1"/>
          </p:cNvGraphicFramePr>
          <p:nvPr>
            <p:ph idx="1"/>
          </p:nvPr>
        </p:nvGraphicFramePr>
        <p:xfrm>
          <a:off x="402167" y="1248832"/>
          <a:ext cx="4984750" cy="4165926"/>
        </p:xfrm>
        <a:graphic>
          <a:graphicData uri="http://schemas.openxmlformats.org/drawingml/2006/table">
            <a:tbl>
              <a:tblPr>
                <a:tableStyleId>{5C22544A-7EE6-4342-B048-85BDC9FD1C3A}</a:tableStyleId>
              </a:tblPr>
              <a:tblGrid>
                <a:gridCol w="2371788">
                  <a:extLst>
                    <a:ext uri="{9D8B030D-6E8A-4147-A177-3AD203B41FA5}">
                      <a16:colId xmlns:a16="http://schemas.microsoft.com/office/drawing/2014/main" val="4126022490"/>
                    </a:ext>
                  </a:extLst>
                </a:gridCol>
                <a:gridCol w="2612962">
                  <a:extLst>
                    <a:ext uri="{9D8B030D-6E8A-4147-A177-3AD203B41FA5}">
                      <a16:colId xmlns:a16="http://schemas.microsoft.com/office/drawing/2014/main" val="2548351765"/>
                    </a:ext>
                  </a:extLst>
                </a:gridCol>
              </a:tblGrid>
              <a:tr h="239441">
                <a:tc gridSpan="2">
                  <a:txBody>
                    <a:bodyPr/>
                    <a:lstStyle/>
                    <a:p>
                      <a:pPr algn="ctr" fontAlgn="ctr"/>
                      <a:r>
                        <a:rPr lang="en-US" sz="800" u="none" strike="noStrike">
                          <a:effectLst/>
                        </a:rPr>
                        <a:t> 42 Union VPP STAR Sites- Ca </a:t>
                      </a:r>
                      <a:r>
                        <a:rPr lang="en-US" sz="500" u="none" strike="noStrike">
                          <a:effectLst/>
                        </a:rPr>
                        <a:t>January 2025</a:t>
                      </a:r>
                      <a:r>
                        <a:rPr lang="en-US" sz="800" u="none" strike="noStrike">
                          <a:effectLst/>
                        </a:rPr>
                        <a:t> </a:t>
                      </a:r>
                      <a:endParaRPr lang="en-US" sz="800" b="0" i="0" u="none" strike="noStrike">
                        <a:solidFill>
                          <a:srgbClr val="AD2102"/>
                        </a:solidFill>
                        <a:effectLst/>
                        <a:latin typeface="Source Sans Pro" panose="020B0503030403020204" pitchFamily="34" charset="0"/>
                      </a:endParaRPr>
                    </a:p>
                  </a:txBody>
                  <a:tcPr marL="3026" marR="3026" marT="3026" marB="0" anchor="ctr"/>
                </a:tc>
                <a:tc hMerge="1">
                  <a:txBody>
                    <a:bodyPr/>
                    <a:lstStyle/>
                    <a:p>
                      <a:endParaRPr lang="en-US"/>
                    </a:p>
                  </a:txBody>
                  <a:tcPr/>
                </a:tc>
                <a:extLst>
                  <a:ext uri="{0D108BD9-81ED-4DB2-BD59-A6C34878D82A}">
                    <a16:rowId xmlns:a16="http://schemas.microsoft.com/office/drawing/2014/main" val="1617128151"/>
                  </a:ext>
                </a:extLst>
              </a:tr>
              <a:tr h="222736">
                <a:tc>
                  <a:txBody>
                    <a:bodyPr/>
                    <a:lstStyle/>
                    <a:p>
                      <a:pPr algn="l" fontAlgn="b"/>
                      <a:r>
                        <a:rPr lang="en-US" sz="400" u="none" strike="noStrike">
                          <a:effectLst/>
                        </a:rPr>
                        <a:t>  Aerojet Rocketdyne</a:t>
                      </a:r>
                      <a:endParaRPr lang="en-US" sz="400" b="1" i="0" u="none" strike="noStrike">
                        <a:solidFill>
                          <a:srgbClr val="333333"/>
                        </a:solidFill>
                        <a:effectLst/>
                        <a:latin typeface="Arial" panose="020B0604020202020204" pitchFamily="34" charset="0"/>
                      </a:endParaRPr>
                    </a:p>
                  </a:txBody>
                  <a:tcPr marL="3026" marR="3026" marT="3026" marB="0" anchor="b"/>
                </a:tc>
                <a:tc>
                  <a:txBody>
                    <a:bodyPr/>
                    <a:lstStyle/>
                    <a:p>
                      <a:pPr algn="l" fontAlgn="ctr"/>
                      <a:r>
                        <a:rPr lang="en-US" sz="400" u="none" strike="noStrike">
                          <a:effectLst/>
                        </a:rPr>
                        <a:t>Union: UAW (local 887), AFL-CIO Local 461, IBEW Local 2295, Carpenters Local 721, and Teamsters Local 578</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369704517"/>
                  </a:ext>
                </a:extLst>
              </a:tr>
              <a:tr h="111368">
                <a:tc>
                  <a:txBody>
                    <a:bodyPr/>
                    <a:lstStyle/>
                    <a:p>
                      <a:pPr algn="l" fontAlgn="ctr"/>
                      <a:r>
                        <a:rPr lang="en-US" sz="400" u="none" strike="noStrike">
                          <a:effectLst/>
                        </a:rPr>
                        <a:t>Bimbo Bakeries USA</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Bakers, Confectioners &amp; Tobacco Workers Union Local #31</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682775997"/>
                  </a:ext>
                </a:extLst>
              </a:tr>
              <a:tr h="111368">
                <a:tc>
                  <a:txBody>
                    <a:bodyPr/>
                    <a:lstStyle/>
                    <a:p>
                      <a:pPr algn="l" fontAlgn="ctr"/>
                      <a:r>
                        <a:rPr lang="en-US" sz="400" u="none" strike="noStrike">
                          <a:effectLst/>
                        </a:rPr>
                        <a:t>BrandSafway Scaffolding Services</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Southwest Regional Council of Carpenters</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087770802"/>
                  </a:ext>
                </a:extLst>
              </a:tr>
              <a:tr h="136766">
                <a:tc>
                  <a:txBody>
                    <a:bodyPr/>
                    <a:lstStyle/>
                    <a:p>
                      <a:pPr algn="l" fontAlgn="ctr"/>
                      <a:r>
                        <a:rPr lang="en-US" sz="400" u="none" strike="noStrike">
                          <a:effectLst/>
                        </a:rPr>
                        <a:t>Blythe Energy, Inc.</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 Local 47</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970804567"/>
                  </a:ext>
                </a:extLst>
              </a:tr>
              <a:tr h="222736">
                <a:tc>
                  <a:txBody>
                    <a:bodyPr/>
                    <a:lstStyle/>
                    <a:p>
                      <a:pPr algn="l" fontAlgn="ctr"/>
                      <a:r>
                        <a:rPr lang="en-US" sz="400" u="none" strike="noStrike">
                          <a:effectLst/>
                        </a:rPr>
                        <a:t>CP Kelco</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dirty="0">
                          <a:effectLst/>
                        </a:rPr>
                        <a:t>Union: International Union Operating Engineers Local Union 501 International Union of Operating Engineers, AFL - CIO</a:t>
                      </a:r>
                      <a:endParaRPr lang="en-US" sz="400" b="0" i="0" u="none" strike="noStrike" dirty="0">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696364558"/>
                  </a:ext>
                </a:extLst>
              </a:tr>
              <a:tr h="66526">
                <a:tc>
                  <a:txBody>
                    <a:bodyPr/>
                    <a:lstStyle/>
                    <a:p>
                      <a:pPr algn="l" fontAlgn="ctr"/>
                      <a:r>
                        <a:rPr lang="en-US" sz="400" u="none" strike="noStrike">
                          <a:effectLst/>
                        </a:rPr>
                        <a:t>D2 Industrial Services LLC</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Local 16. Heat &amp; Frost</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640780724"/>
                  </a:ext>
                </a:extLst>
              </a:tr>
              <a:tr h="167052">
                <a:tc>
                  <a:txBody>
                    <a:bodyPr/>
                    <a:lstStyle/>
                    <a:p>
                      <a:pPr algn="l" fontAlgn="ctr"/>
                      <a:r>
                        <a:rPr lang="en-US" sz="400" u="none" strike="noStrike">
                          <a:effectLst/>
                        </a:rPr>
                        <a:t>E. &amp; J. Gallo Winery, Livingston</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dirty="0">
                          <a:effectLst/>
                        </a:rPr>
                        <a:t>Union: United Food &amp; Workers' Commercial Union, Local 180D</a:t>
                      </a:r>
                      <a:endParaRPr lang="en-US" sz="400" b="0" i="0" u="none" strike="noStrike" dirty="0">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4044777575"/>
                  </a:ext>
                </a:extLst>
              </a:tr>
              <a:tr h="66526">
                <a:tc>
                  <a:txBody>
                    <a:bodyPr/>
                    <a:lstStyle/>
                    <a:p>
                      <a:pPr algn="l" fontAlgn="ctr"/>
                      <a:r>
                        <a:rPr lang="en-US" sz="400" u="none" strike="noStrike">
                          <a:effectLst/>
                        </a:rPr>
                        <a:t>E &amp; J Gallo Winery Spirits Plant</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UFCW Local 186d</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640437255"/>
                  </a:ext>
                </a:extLst>
              </a:tr>
              <a:tr h="167052">
                <a:tc>
                  <a:txBody>
                    <a:bodyPr/>
                    <a:lstStyle/>
                    <a:p>
                      <a:pPr algn="l" fontAlgn="ctr"/>
                      <a:r>
                        <a:rPr lang="en-US" sz="400" u="none" strike="noStrike">
                          <a:effectLst/>
                        </a:rPr>
                        <a:t>Eastern Municipal Water District (EMWD) Administration and Support</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631727173"/>
                  </a:ext>
                </a:extLst>
              </a:tr>
              <a:tr h="167052">
                <a:tc>
                  <a:txBody>
                    <a:bodyPr/>
                    <a:lstStyle/>
                    <a:p>
                      <a:pPr algn="l" fontAlgn="ctr"/>
                      <a:r>
                        <a:rPr lang="en-US" sz="400" u="none" strike="noStrike">
                          <a:effectLst/>
                        </a:rPr>
                        <a:t>Eastern Municipal Water District (EMWD) Water Operations, Production and Treatment Division</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210618846"/>
                  </a:ext>
                </a:extLst>
              </a:tr>
              <a:tr h="66526">
                <a:tc>
                  <a:txBody>
                    <a:bodyPr/>
                    <a:lstStyle/>
                    <a:p>
                      <a:pPr algn="l" fontAlgn="ctr">
                        <a:buNone/>
                      </a:pPr>
                      <a:r>
                        <a:rPr lang="en-US" sz="400" u="none" strike="noStrike">
                          <a:effectLst/>
                        </a:rPr>
                        <a:t>Additional Sites:</a:t>
                      </a:r>
                      <a:endParaRPr lang="en-US" sz="400" b="0"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629088663"/>
                  </a:ext>
                </a:extLst>
              </a:tr>
              <a:tr h="97446">
                <a:tc>
                  <a:txBody>
                    <a:bodyPr/>
                    <a:lstStyle/>
                    <a:p>
                      <a:pPr algn="l" fontAlgn="ctr"/>
                      <a:r>
                        <a:rPr lang="en-US" sz="400" u="none" strike="noStrike">
                          <a:effectLst/>
                        </a:rPr>
                        <a:t>Hemet Water Filtration Plant,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369975980"/>
                  </a:ext>
                </a:extLst>
              </a:tr>
              <a:tr h="66526">
                <a:tc>
                  <a:txBody>
                    <a:bodyPr/>
                    <a:lstStyle/>
                    <a:p>
                      <a:pPr algn="l" fontAlgn="ctr"/>
                      <a:r>
                        <a:rPr lang="en-US" sz="400" u="none" strike="noStrike">
                          <a:effectLst/>
                        </a:rPr>
                        <a:t>Menifee Desalter,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854252634"/>
                  </a:ext>
                </a:extLst>
              </a:tr>
              <a:tr h="66526">
                <a:tc>
                  <a:txBody>
                    <a:bodyPr/>
                    <a:lstStyle/>
                    <a:p>
                      <a:pPr algn="l" fontAlgn="ctr"/>
                      <a:r>
                        <a:rPr lang="en-US" sz="400" u="none" strike="noStrike">
                          <a:effectLst/>
                        </a:rPr>
                        <a:t>Perris Desalter,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904778403"/>
                  </a:ext>
                </a:extLst>
              </a:tr>
              <a:tr h="66526">
                <a:tc>
                  <a:txBody>
                    <a:bodyPr/>
                    <a:lstStyle/>
                    <a:p>
                      <a:pPr algn="l" fontAlgn="ctr"/>
                      <a:r>
                        <a:rPr lang="en-US" sz="400" u="none" strike="noStrike">
                          <a:effectLst/>
                        </a:rPr>
                        <a:t>Perris Water Filtration Plant,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315059268"/>
                  </a:ext>
                </a:extLst>
              </a:tr>
              <a:tr h="97446">
                <a:tc>
                  <a:txBody>
                    <a:bodyPr/>
                    <a:lstStyle/>
                    <a:p>
                      <a:pPr algn="l" fontAlgn="ctr"/>
                      <a:r>
                        <a:rPr lang="en-US" sz="400" u="none" strike="noStrike">
                          <a:effectLst/>
                        </a:rPr>
                        <a:t>Sun City Treatment Plant,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056665573"/>
                  </a:ext>
                </a:extLst>
              </a:tr>
              <a:tr h="167052">
                <a:tc>
                  <a:txBody>
                    <a:bodyPr/>
                    <a:lstStyle/>
                    <a:p>
                      <a:pPr algn="l" fontAlgn="ctr"/>
                      <a:r>
                        <a:rPr lang="en-US" sz="400" u="none" strike="noStrike">
                          <a:effectLst/>
                        </a:rPr>
                        <a:t>Eastern Municipal Water District (EMWD) Water Reclamation and Collections Division</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358097226"/>
                  </a:ext>
                </a:extLst>
              </a:tr>
              <a:tr h="66526">
                <a:tc>
                  <a:txBody>
                    <a:bodyPr/>
                    <a:lstStyle/>
                    <a:p>
                      <a:pPr algn="l" fontAlgn="ctr">
                        <a:buNone/>
                      </a:pPr>
                      <a:r>
                        <a:rPr lang="en-US" sz="400" u="none" strike="noStrike">
                          <a:effectLst/>
                        </a:rPr>
                        <a:t>Additional Sites:</a:t>
                      </a:r>
                      <a:endParaRPr lang="en-US" sz="400" b="0"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82936907"/>
                  </a:ext>
                </a:extLst>
              </a:tr>
              <a:tr h="111368">
                <a:tc>
                  <a:txBody>
                    <a:bodyPr/>
                    <a:lstStyle/>
                    <a:p>
                      <a:pPr algn="l" fontAlgn="ctr"/>
                      <a:r>
                        <a:rPr lang="en-US" sz="400" u="none" strike="noStrike">
                          <a:effectLst/>
                        </a:rPr>
                        <a:t>Moreno Valley Regional Water Reclamation Facility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849033011"/>
                  </a:ext>
                </a:extLst>
              </a:tr>
              <a:tr h="111368">
                <a:tc>
                  <a:txBody>
                    <a:bodyPr/>
                    <a:lstStyle/>
                    <a:p>
                      <a:pPr algn="l" fontAlgn="ctr"/>
                      <a:r>
                        <a:rPr lang="en-US" sz="400" u="none" strike="noStrike">
                          <a:effectLst/>
                        </a:rPr>
                        <a:t>Perris Valley Regional Water Reclamation Facility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423389428"/>
                  </a:ext>
                </a:extLst>
              </a:tr>
              <a:tr h="111368">
                <a:tc>
                  <a:txBody>
                    <a:bodyPr/>
                    <a:lstStyle/>
                    <a:p>
                      <a:pPr algn="l" fontAlgn="ctr"/>
                      <a:r>
                        <a:rPr lang="en-US" sz="400" u="none" strike="noStrike">
                          <a:effectLst/>
                        </a:rPr>
                        <a:t>San Jacinto Valley Regional Water Reclamation Facility</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209130679"/>
                  </a:ext>
                </a:extLst>
              </a:tr>
              <a:tr h="111368">
                <a:tc>
                  <a:txBody>
                    <a:bodyPr/>
                    <a:lstStyle/>
                    <a:p>
                      <a:pPr algn="l" fontAlgn="ctr"/>
                      <a:r>
                        <a:rPr lang="en-US" sz="400" u="none" strike="noStrike">
                          <a:effectLst/>
                        </a:rPr>
                        <a:t>Temecula Valley Regional Water Reclamation Facility </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566925186"/>
                  </a:ext>
                </a:extLst>
              </a:tr>
              <a:tr h="66526">
                <a:tc>
                  <a:txBody>
                    <a:bodyPr/>
                    <a:lstStyle/>
                    <a:p>
                      <a:pPr algn="l" fontAlgn="ctr"/>
                      <a:r>
                        <a:rPr lang="en-US" sz="400" u="none" strike="noStrike">
                          <a:effectLst/>
                        </a:rPr>
                        <a:t>Collections Division</a:t>
                      </a:r>
                      <a:endParaRPr lang="en-US" sz="400" b="1" i="0" u="none" strike="noStrike">
                        <a:solidFill>
                          <a:srgbClr val="555555"/>
                        </a:solidFill>
                        <a:effectLst/>
                        <a:latin typeface="Arial" panose="020B0604020202020204" pitchFamily="34" charset="0"/>
                      </a:endParaRPr>
                    </a:p>
                  </a:txBody>
                  <a:tcPr marL="54472" marR="3026" marT="3026" marB="0" anchor="ctr"/>
                </a:tc>
                <a:tc>
                  <a:txBody>
                    <a:bodyPr/>
                    <a:lstStyle/>
                    <a:p>
                      <a:pPr algn="l" fontAlgn="ctr"/>
                      <a:r>
                        <a:rPr lang="en-US" sz="400" u="none" strike="noStrike">
                          <a:effectLst/>
                        </a:rPr>
                        <a:t>Union: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364572706"/>
                  </a:ext>
                </a:extLst>
              </a:tr>
              <a:tr h="167052">
                <a:tc>
                  <a:txBody>
                    <a:bodyPr/>
                    <a:lstStyle/>
                    <a:p>
                      <a:pPr algn="l" fontAlgn="ctr"/>
                      <a:r>
                        <a:rPr lang="en-US" sz="400" u="none" strike="noStrike">
                          <a:effectLst/>
                        </a:rPr>
                        <a:t>Guarantee Electrical Construction Company</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International Brotherhood of Electrical Workers, Local Union 180</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195287293"/>
                  </a:ext>
                </a:extLst>
              </a:tr>
              <a:tr h="111368">
                <a:tc>
                  <a:txBody>
                    <a:bodyPr/>
                    <a:lstStyle/>
                    <a:p>
                      <a:pPr algn="l" fontAlgn="ctr"/>
                      <a:r>
                        <a:rPr lang="en-US" sz="400" u="none" strike="noStrike">
                          <a:effectLst/>
                        </a:rPr>
                        <a:t>Morton Salt Long Beach</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Teamsters Union Local 848</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2722215196"/>
                  </a:ext>
                </a:extLst>
              </a:tr>
              <a:tr h="167052">
                <a:tc>
                  <a:txBody>
                    <a:bodyPr/>
                    <a:lstStyle/>
                    <a:p>
                      <a:pPr algn="l" fontAlgn="ctr"/>
                      <a:r>
                        <a:rPr lang="en-US" sz="400" u="none" strike="noStrike">
                          <a:effectLst/>
                        </a:rPr>
                        <a:t>Orange County Sanitation District (OCSAN) - Reclamation Plant No.1</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International Union of Operating Engineers, Local 501</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1042177777"/>
                  </a:ext>
                </a:extLst>
              </a:tr>
              <a:tr h="222736">
                <a:tc>
                  <a:txBody>
                    <a:bodyPr/>
                    <a:lstStyle/>
                    <a:p>
                      <a:pPr algn="l" fontAlgn="ctr"/>
                      <a:r>
                        <a:rPr lang="en-US" sz="400" u="none" strike="noStrike">
                          <a:effectLst/>
                        </a:rPr>
                        <a:t>Raytheon Company</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Cabinet Makers &amp; Millmen Local 721; International Brotherhood of Electrical Workers (IBEW)</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908761818"/>
                  </a:ext>
                </a:extLst>
              </a:tr>
              <a:tr h="334103">
                <a:tc>
                  <a:txBody>
                    <a:bodyPr/>
                    <a:lstStyle/>
                    <a:p>
                      <a:pPr algn="l" fontAlgn="ctr"/>
                      <a:r>
                        <a:rPr lang="es-ES" sz="400" u="none" strike="noStrike">
                          <a:effectLst/>
                        </a:rPr>
                        <a:t>Raytheon Intelligence and Space - El Segundo</a:t>
                      </a:r>
                      <a:endParaRPr lang="es-E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Cabinet Makers, Millmen &amp; Industrial Carpenters, Local 721; International Brotherhood of Electrical Workers (IBEW) Local 2295</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571338174"/>
                  </a:ext>
                </a:extLst>
              </a:tr>
              <a:tr h="167052">
                <a:tc>
                  <a:txBody>
                    <a:bodyPr/>
                    <a:lstStyle/>
                    <a:p>
                      <a:pPr algn="l" fontAlgn="ctr"/>
                      <a:r>
                        <a:rPr lang="en-US" sz="400" u="none" strike="noStrike">
                          <a:effectLst/>
                        </a:rPr>
                        <a:t>Sacramento Municipal Utility District Hydroelectric Generation - Fresh Pond</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a:effectLst/>
                        </a:rPr>
                        <a:t>Union: IBEW Local 1245</a:t>
                      </a:r>
                      <a:endParaRPr lang="en-US" sz="400" b="0" i="0" u="none" strike="noStrike">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802811211"/>
                  </a:ext>
                </a:extLst>
              </a:tr>
              <a:tr h="111368">
                <a:tc>
                  <a:txBody>
                    <a:bodyPr/>
                    <a:lstStyle/>
                    <a:p>
                      <a:pPr algn="l" fontAlgn="ctr"/>
                      <a:r>
                        <a:rPr lang="en-US" sz="400" u="none" strike="noStrike">
                          <a:effectLst/>
                        </a:rPr>
                        <a:t>United Airlines, Inc. (SFO Above-the-Wing)</a:t>
                      </a:r>
                      <a:endParaRPr lang="en-US" sz="400" b="1" i="0" u="none" strike="noStrike">
                        <a:solidFill>
                          <a:srgbClr val="333333"/>
                        </a:solidFill>
                        <a:effectLst/>
                        <a:latin typeface="Arial" panose="020B0604020202020204" pitchFamily="34" charset="0"/>
                      </a:endParaRPr>
                    </a:p>
                  </a:txBody>
                  <a:tcPr marL="27236" marR="3026" marT="3026" marB="0" anchor="ctr"/>
                </a:tc>
                <a:tc>
                  <a:txBody>
                    <a:bodyPr/>
                    <a:lstStyle/>
                    <a:p>
                      <a:pPr algn="l" fontAlgn="ctr"/>
                      <a:r>
                        <a:rPr lang="en-US" sz="400" u="none" strike="noStrike" dirty="0">
                          <a:effectLst/>
                        </a:rPr>
                        <a:t>Union: International Association of Machinists Local 141</a:t>
                      </a:r>
                      <a:endParaRPr lang="en-US" sz="400" b="0" i="0" u="none" strike="noStrike" dirty="0">
                        <a:solidFill>
                          <a:srgbClr val="333333"/>
                        </a:solidFill>
                        <a:effectLst/>
                        <a:latin typeface="Arial" panose="020B0604020202020204" pitchFamily="34" charset="0"/>
                      </a:endParaRPr>
                    </a:p>
                  </a:txBody>
                  <a:tcPr marL="27236" marR="3026" marT="3026" marB="0" anchor="ctr"/>
                </a:tc>
                <a:extLst>
                  <a:ext uri="{0D108BD9-81ED-4DB2-BD59-A6C34878D82A}">
                    <a16:rowId xmlns:a16="http://schemas.microsoft.com/office/drawing/2014/main" val="3540253629"/>
                  </a:ext>
                </a:extLst>
              </a:tr>
            </a:tbl>
          </a:graphicData>
        </a:graphic>
      </p:graphicFrame>
      <p:graphicFrame>
        <p:nvGraphicFramePr>
          <p:cNvPr id="9" name="Table 8">
            <a:extLst>
              <a:ext uri="{FF2B5EF4-FFF2-40B4-BE49-F238E27FC236}">
                <a16:creationId xmlns:a16="http://schemas.microsoft.com/office/drawing/2014/main" id="{B6DCE8E5-2814-8715-F9BF-AAC630C53379}"/>
              </a:ext>
            </a:extLst>
          </p:cNvPr>
          <p:cNvGraphicFramePr>
            <a:graphicFrameLocks noGrp="1"/>
          </p:cNvGraphicFramePr>
          <p:nvPr/>
        </p:nvGraphicFramePr>
        <p:xfrm>
          <a:off x="6000750" y="1248833"/>
          <a:ext cx="5789083" cy="4165915"/>
        </p:xfrm>
        <a:graphic>
          <a:graphicData uri="http://schemas.openxmlformats.org/drawingml/2006/table">
            <a:tbl>
              <a:tblPr>
                <a:tableStyleId>{5C22544A-7EE6-4342-B048-85BDC9FD1C3A}</a:tableStyleId>
              </a:tblPr>
              <a:tblGrid>
                <a:gridCol w="2754498">
                  <a:extLst>
                    <a:ext uri="{9D8B030D-6E8A-4147-A177-3AD203B41FA5}">
                      <a16:colId xmlns:a16="http://schemas.microsoft.com/office/drawing/2014/main" val="571351210"/>
                    </a:ext>
                  </a:extLst>
                </a:gridCol>
                <a:gridCol w="3034585">
                  <a:extLst>
                    <a:ext uri="{9D8B030D-6E8A-4147-A177-3AD203B41FA5}">
                      <a16:colId xmlns:a16="http://schemas.microsoft.com/office/drawing/2014/main" val="3229472028"/>
                    </a:ext>
                  </a:extLst>
                </a:gridCol>
              </a:tblGrid>
              <a:tr h="280097">
                <a:tc gridSpan="2">
                  <a:txBody>
                    <a:bodyPr/>
                    <a:lstStyle/>
                    <a:p>
                      <a:pPr algn="ctr" fontAlgn="ctr"/>
                      <a:r>
                        <a:rPr lang="en-US" sz="800" u="none" strike="noStrike" dirty="0">
                          <a:effectLst/>
                        </a:rPr>
                        <a:t>Federal/Construction Union VPP Sites in CA</a:t>
                      </a:r>
                      <a:endParaRPr lang="en-US" sz="800" b="0" i="0" u="none" strike="noStrike" dirty="0">
                        <a:solidFill>
                          <a:srgbClr val="AD2102"/>
                        </a:solidFill>
                        <a:effectLst/>
                        <a:latin typeface="Source Sans Pro" panose="020B0503030403020204" pitchFamily="34" charset="0"/>
                      </a:endParaRPr>
                    </a:p>
                  </a:txBody>
                  <a:tcPr marL="7938" marR="7938" marT="7938" marB="0" anchor="ctr"/>
                </a:tc>
                <a:tc hMerge="1">
                  <a:txBody>
                    <a:bodyPr/>
                    <a:lstStyle/>
                    <a:p>
                      <a:endParaRPr lang="en-US"/>
                    </a:p>
                  </a:txBody>
                  <a:tcPr/>
                </a:tc>
                <a:extLst>
                  <a:ext uri="{0D108BD9-81ED-4DB2-BD59-A6C34878D82A}">
                    <a16:rowId xmlns:a16="http://schemas.microsoft.com/office/drawing/2014/main" val="1744358831"/>
                  </a:ext>
                </a:extLst>
              </a:tr>
              <a:tr h="137998">
                <a:tc>
                  <a:txBody>
                    <a:bodyPr/>
                    <a:lstStyle/>
                    <a:p>
                      <a:pPr algn="l" fontAlgn="ctr"/>
                      <a:r>
                        <a:rPr lang="fr-FR" sz="800" u="none" strike="noStrike">
                          <a:effectLst/>
                        </a:rPr>
                        <a:t>Marine Corps Logistics Base (MCLB)</a:t>
                      </a:r>
                      <a:endParaRPr lang="fr-FR"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American Federation of Government Employees</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2687117250"/>
                  </a:ext>
                </a:extLst>
              </a:tr>
              <a:tr h="137998">
                <a:tc>
                  <a:txBody>
                    <a:bodyPr/>
                    <a:lstStyle/>
                    <a:p>
                      <a:pPr algn="l" fontAlgn="ctr"/>
                      <a:r>
                        <a:rPr lang="en-US" sz="800" u="none" strike="noStrike">
                          <a:effectLst/>
                        </a:rPr>
                        <a:t>C. Overaa &amp; Company</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Council of Laborers and Carpenters</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2843955538"/>
                  </a:ext>
                </a:extLst>
              </a:tr>
              <a:tr h="137998">
                <a:tc>
                  <a:txBody>
                    <a:bodyPr/>
                    <a:lstStyle/>
                    <a:p>
                      <a:pPr algn="l" fontAlgn="ctr"/>
                      <a:r>
                        <a:rPr lang="en-US" sz="800" u="none" strike="noStrike" dirty="0">
                          <a:effectLst/>
                        </a:rPr>
                        <a:t>D2 Industrial Services LLC</a:t>
                      </a:r>
                      <a:endParaRPr lang="en-US" sz="800" b="1" i="0" u="none" strike="noStrike" dirty="0">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United Steel Workers - IUPW</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2501020630"/>
                  </a:ext>
                </a:extLst>
              </a:tr>
              <a:tr h="400333">
                <a:tc>
                  <a:txBody>
                    <a:bodyPr/>
                    <a:lstStyle/>
                    <a:p>
                      <a:pPr algn="l" fontAlgn="ctr"/>
                      <a:r>
                        <a:rPr lang="en-US" sz="800" u="none" strike="noStrike" dirty="0">
                          <a:effectLst/>
                        </a:rPr>
                        <a:t>AECOM Turner, NBA Joint Venture ‑ Intuit Dome Stadium Project</a:t>
                      </a:r>
                      <a:endParaRPr lang="en-US" sz="800" b="1" i="0" u="none" strike="noStrike" dirty="0">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Union: Ironworkers Local 433, Electrical Workers IBEW Local 11, Pipe Trade UA Local 78- Plumbers, Carpenters Local 213,661,323,714,805</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119000477"/>
                  </a:ext>
                </a:extLst>
              </a:tr>
              <a:tr h="269165">
                <a:tc>
                  <a:txBody>
                    <a:bodyPr/>
                    <a:lstStyle/>
                    <a:p>
                      <a:pPr algn="l" fontAlgn="ctr"/>
                      <a:r>
                        <a:rPr lang="en-US" sz="800" u="none" strike="noStrike">
                          <a:effectLst/>
                        </a:rPr>
                        <a:t>Cahill Contractors LLC ‑ Depot Road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Union: Carpenters Local 22, IBEW Local 595, Labor Union Local 119, Operating Engineers Local 3</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3627237155"/>
                  </a:ext>
                </a:extLst>
              </a:tr>
              <a:tr h="269165">
                <a:tc>
                  <a:txBody>
                    <a:bodyPr/>
                    <a:lstStyle/>
                    <a:p>
                      <a:pPr algn="l" fontAlgn="ctr"/>
                      <a:r>
                        <a:rPr lang="en-US" sz="800" u="none" strike="noStrike">
                          <a:effectLst/>
                        </a:rPr>
                        <a:t>Cahill Contractors LLC ‑ Madrone Terrace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Union: Carpenters Local #22, Laborers Local #261, Operating Engineers Local #3, IBEW Local #595</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1051886195"/>
                  </a:ext>
                </a:extLst>
              </a:tr>
              <a:tr h="269165">
                <a:tc>
                  <a:txBody>
                    <a:bodyPr/>
                    <a:lstStyle/>
                    <a:p>
                      <a:pPr algn="l" fontAlgn="ctr"/>
                      <a:r>
                        <a:rPr lang="en-US" sz="800" u="none" strike="noStrike" dirty="0">
                          <a:effectLst/>
                        </a:rPr>
                        <a:t>Cahill Contractors, LLC ‑ Shirley Chisholm Village Project</a:t>
                      </a:r>
                      <a:endParaRPr lang="en-US" sz="800" b="1" i="0" u="none" strike="noStrike" dirty="0">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a:effectLst/>
                        </a:rPr>
                        <a:t>Union: Carpenters Local #22, Laborers Local #261, Operating Engineers Local #3, IBEW Local #595</a:t>
                      </a:r>
                      <a:endParaRPr lang="en-US" sz="800" b="0" i="0" u="none" strike="noStrike">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276045215"/>
                  </a:ext>
                </a:extLst>
              </a:tr>
              <a:tr h="269165">
                <a:tc>
                  <a:txBody>
                    <a:bodyPr/>
                    <a:lstStyle/>
                    <a:p>
                      <a:pPr algn="l" fontAlgn="ctr"/>
                      <a:r>
                        <a:rPr lang="en-US" sz="800" u="none" strike="noStrike">
                          <a:effectLst/>
                        </a:rPr>
                        <a:t>DPR Construction – Torrey Pines Science Campus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dirty="0">
                          <a:effectLst/>
                        </a:rPr>
                        <a:t>Union: 619 Carpenters, 89 Laborers</a:t>
                      </a:r>
                      <a:endParaRPr lang="en-US" sz="800" b="0" i="0" u="none" strike="noStrike" dirty="0">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1425529013"/>
                  </a:ext>
                </a:extLst>
              </a:tr>
              <a:tr h="269165">
                <a:tc>
                  <a:txBody>
                    <a:bodyPr/>
                    <a:lstStyle/>
                    <a:p>
                      <a:pPr algn="l" fontAlgn="ctr"/>
                      <a:r>
                        <a:rPr lang="en-US" sz="800" u="none" strike="noStrike">
                          <a:effectLst/>
                        </a:rPr>
                        <a:t>Rudolph &amp; Sletten ‑ CSUSB Performing Arts Building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dirty="0">
                          <a:effectLst/>
                        </a:rPr>
                        <a:t>Union: Laborers, Carpenters, Cement Masons</a:t>
                      </a:r>
                      <a:endParaRPr lang="en-US" sz="800" b="0" i="0" u="none" strike="noStrike" dirty="0">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4105694152"/>
                  </a:ext>
                </a:extLst>
              </a:tr>
              <a:tr h="269165">
                <a:tc>
                  <a:txBody>
                    <a:bodyPr/>
                    <a:lstStyle/>
                    <a:p>
                      <a:pPr algn="l" fontAlgn="ctr"/>
                      <a:r>
                        <a:rPr lang="en-US" sz="800" u="none" strike="noStrike">
                          <a:effectLst/>
                        </a:rPr>
                        <a:t>Rudolph &amp; Sletten – Scripps Health Encinitas – Acute Care Building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dirty="0">
                          <a:effectLst/>
                        </a:rPr>
                        <a:t>Union: Carpenter Union, Local 619, Laborers Union, Local 89, Cement Masons, Local 500</a:t>
                      </a:r>
                      <a:endParaRPr lang="en-US" sz="800" b="0" i="0" u="none" strike="noStrike" dirty="0">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92278341"/>
                  </a:ext>
                </a:extLst>
              </a:tr>
              <a:tr h="1187336">
                <a:tc>
                  <a:txBody>
                    <a:bodyPr/>
                    <a:lstStyle/>
                    <a:p>
                      <a:pPr algn="l" fontAlgn="ctr"/>
                      <a:r>
                        <a:rPr lang="en-US" sz="800" u="none" strike="noStrike" dirty="0">
                          <a:effectLst/>
                        </a:rPr>
                        <a:t>Rudolph &amp; Sletten - Veteran’s Home-Yountville Skilled Nursing Facility</a:t>
                      </a:r>
                      <a:endParaRPr lang="en-US" sz="800" b="1" i="0" u="none" strike="noStrike" dirty="0">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dirty="0">
                          <a:effectLst/>
                        </a:rPr>
                        <a:t>Union: Laborers Local 324, Northern CA Carpenters, Local 46, Cement Masons, Local 400, Operators Engineers, Local 3, Electrician’s, Local 180, Plumbers/Pipefitters, Local 343, Glaziers, Dist. Council 16, Local 767, Fire Sprinkler Pipefitters, Local, 483, Iron Workers, Local, 378, Pile Driver, Local, 34, Sheet Metal Workers, Local 104, Painter, Dist. Council, Local 16, Flooring, Dist. Council, Local 16&amp;12, Drywall Finisher, Dist. Council Local 16 &amp; 767, Plaster, Local 300</a:t>
                      </a:r>
                      <a:endParaRPr lang="en-US" sz="800" b="0" i="0" u="none" strike="noStrike" dirty="0">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412189560"/>
                  </a:ext>
                </a:extLst>
              </a:tr>
              <a:tr h="269165">
                <a:tc>
                  <a:txBody>
                    <a:bodyPr/>
                    <a:lstStyle/>
                    <a:p>
                      <a:pPr algn="l" fontAlgn="ctr"/>
                      <a:r>
                        <a:rPr lang="en-US" sz="800" u="none" strike="noStrike">
                          <a:effectLst/>
                        </a:rPr>
                        <a:t>SOLV Energy ‑ Victory Pass Project</a:t>
                      </a:r>
                      <a:endParaRPr lang="en-US" sz="800" b="1" i="0" u="none" strike="noStrike">
                        <a:solidFill>
                          <a:srgbClr val="333333"/>
                        </a:solidFill>
                        <a:effectLst/>
                        <a:latin typeface="Arial" panose="020B0604020202020204" pitchFamily="34" charset="0"/>
                      </a:endParaRPr>
                    </a:p>
                  </a:txBody>
                  <a:tcPr marL="71438" marR="7938" marT="7938" marB="0" anchor="ctr"/>
                </a:tc>
                <a:tc>
                  <a:txBody>
                    <a:bodyPr/>
                    <a:lstStyle/>
                    <a:p>
                      <a:pPr algn="l" fontAlgn="ctr"/>
                      <a:r>
                        <a:rPr lang="en-US" sz="800" u="none" strike="noStrike" dirty="0">
                          <a:effectLst/>
                        </a:rPr>
                        <a:t>Union: IBEW 440, Laborers' International Union of Northern America #1184, SWRCC</a:t>
                      </a:r>
                      <a:endParaRPr lang="en-US" sz="800" b="0" i="0" u="none" strike="noStrike" dirty="0">
                        <a:solidFill>
                          <a:srgbClr val="333333"/>
                        </a:solidFill>
                        <a:effectLst/>
                        <a:latin typeface="Arial" panose="020B0604020202020204" pitchFamily="34" charset="0"/>
                      </a:endParaRPr>
                    </a:p>
                  </a:txBody>
                  <a:tcPr marL="71438" marR="7938" marT="7938" marB="0" anchor="ctr"/>
                </a:tc>
                <a:extLst>
                  <a:ext uri="{0D108BD9-81ED-4DB2-BD59-A6C34878D82A}">
                    <a16:rowId xmlns:a16="http://schemas.microsoft.com/office/drawing/2014/main" val="1147154300"/>
                  </a:ext>
                </a:extLst>
              </a:tr>
            </a:tbl>
          </a:graphicData>
        </a:graphic>
      </p:graphicFrame>
    </p:spTree>
    <p:extLst>
      <p:ext uri="{BB962C8B-B14F-4D97-AF65-F5344CB8AC3E}">
        <p14:creationId xmlns:p14="http://schemas.microsoft.com/office/powerpoint/2010/main" val="2919533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7B121-4CE0-7292-0774-6A8D518C1AAB}"/>
              </a:ext>
            </a:extLst>
          </p:cNvPr>
          <p:cNvSpPr>
            <a:spLocks noGrp="1"/>
          </p:cNvSpPr>
          <p:nvPr>
            <p:ph type="title"/>
          </p:nvPr>
        </p:nvSpPr>
        <p:spPr>
          <a:xfrm>
            <a:off x="838200" y="419088"/>
            <a:ext cx="10515600" cy="703836"/>
          </a:xfrm>
        </p:spPr>
        <p:txBody>
          <a:bodyPr>
            <a:normAutofit fontScale="90000"/>
          </a:bodyPr>
          <a:lstStyle/>
          <a:p>
            <a:r>
              <a:rPr lang="en-US" dirty="0"/>
              <a:t>VPP Successes: the SHMS Model</a:t>
            </a:r>
          </a:p>
        </p:txBody>
      </p:sp>
      <p:sp>
        <p:nvSpPr>
          <p:cNvPr id="3" name="Content Placeholder 2">
            <a:extLst>
              <a:ext uri="{FF2B5EF4-FFF2-40B4-BE49-F238E27FC236}">
                <a16:creationId xmlns:a16="http://schemas.microsoft.com/office/drawing/2014/main" id="{23F3EACF-C4A2-2869-5D05-F76266E16FC1}"/>
              </a:ext>
            </a:extLst>
          </p:cNvPr>
          <p:cNvSpPr>
            <a:spLocks noGrp="1"/>
          </p:cNvSpPr>
          <p:nvPr>
            <p:ph idx="1"/>
          </p:nvPr>
        </p:nvSpPr>
        <p:spPr>
          <a:xfrm>
            <a:off x="838201" y="1332566"/>
            <a:ext cx="6871447" cy="4120963"/>
          </a:xfrm>
        </p:spPr>
        <p:txBody>
          <a:bodyPr>
            <a:normAutofit fontScale="92500" lnSpcReduction="20000"/>
          </a:bodyPr>
          <a:lstStyle/>
          <a:p>
            <a:r>
              <a:rPr lang="en-US" sz="2500" b="1" dirty="0">
                <a:solidFill>
                  <a:srgbClr val="C00000"/>
                </a:solidFill>
              </a:rPr>
              <a:t>1,889</a:t>
            </a:r>
            <a:r>
              <a:rPr lang="en-US" sz="2500" dirty="0"/>
              <a:t> companies and sites </a:t>
            </a:r>
          </a:p>
          <a:p>
            <a:pPr lvl="1"/>
            <a:r>
              <a:rPr lang="en-US" sz="2167" dirty="0"/>
              <a:t>1,133 federal</a:t>
            </a:r>
          </a:p>
          <a:p>
            <a:pPr lvl="1"/>
            <a:r>
              <a:rPr lang="en-US" sz="2167" dirty="0"/>
              <a:t>756 state-plan</a:t>
            </a:r>
          </a:p>
          <a:p>
            <a:r>
              <a:rPr lang="en-US" sz="2500" b="1" dirty="0">
                <a:solidFill>
                  <a:srgbClr val="C00000"/>
                </a:solidFill>
              </a:rPr>
              <a:t>474</a:t>
            </a:r>
            <a:r>
              <a:rPr lang="en-US" sz="2500" dirty="0"/>
              <a:t> local signatories</a:t>
            </a:r>
          </a:p>
          <a:p>
            <a:r>
              <a:rPr lang="en-US" sz="2500" dirty="0"/>
              <a:t>Lagging indicator performance </a:t>
            </a:r>
          </a:p>
          <a:p>
            <a:pPr lvl="1"/>
            <a:r>
              <a:rPr lang="en-US" sz="2167" b="1" dirty="0"/>
              <a:t>TCIR:</a:t>
            </a:r>
            <a:r>
              <a:rPr lang="en-US" sz="2167" dirty="0"/>
              <a:t> </a:t>
            </a:r>
            <a:r>
              <a:rPr lang="en-US" sz="2167" b="1" dirty="0">
                <a:solidFill>
                  <a:srgbClr val="C00000"/>
                </a:solidFill>
              </a:rPr>
              <a:t>53%</a:t>
            </a:r>
            <a:r>
              <a:rPr lang="en-US" sz="2167" dirty="0"/>
              <a:t> lower than BLS average</a:t>
            </a:r>
          </a:p>
          <a:p>
            <a:pPr lvl="1"/>
            <a:r>
              <a:rPr lang="en-US" sz="2167" b="1" dirty="0"/>
              <a:t>DART:</a:t>
            </a:r>
            <a:r>
              <a:rPr lang="en-US" sz="2167" dirty="0"/>
              <a:t> </a:t>
            </a:r>
            <a:r>
              <a:rPr lang="en-US" sz="2167" b="1" dirty="0">
                <a:solidFill>
                  <a:srgbClr val="C00000"/>
                </a:solidFill>
              </a:rPr>
              <a:t>57%</a:t>
            </a:r>
            <a:r>
              <a:rPr lang="en-US" sz="2167" dirty="0"/>
              <a:t> lower</a:t>
            </a:r>
          </a:p>
          <a:p>
            <a:pPr lvl="1"/>
            <a:r>
              <a:rPr lang="en-US" sz="2167" b="1" dirty="0">
                <a:solidFill>
                  <a:schemeClr val="accent6">
                    <a:lumMod val="75000"/>
                  </a:schemeClr>
                </a:solidFill>
              </a:rPr>
              <a:t>4,035</a:t>
            </a:r>
            <a:r>
              <a:rPr lang="en-US" sz="2167" dirty="0"/>
              <a:t> expected TCIR injuries avoided</a:t>
            </a:r>
          </a:p>
          <a:p>
            <a:r>
              <a:rPr lang="en-US" sz="2500" dirty="0"/>
              <a:t>Special Government Employee (SGE) program</a:t>
            </a:r>
          </a:p>
          <a:p>
            <a:endParaRPr lang="en-US" dirty="0"/>
          </a:p>
        </p:txBody>
      </p:sp>
      <p:sp>
        <p:nvSpPr>
          <p:cNvPr id="4" name="TextBox 3">
            <a:extLst>
              <a:ext uri="{FF2B5EF4-FFF2-40B4-BE49-F238E27FC236}">
                <a16:creationId xmlns:a16="http://schemas.microsoft.com/office/drawing/2014/main" id="{E85B375F-58AB-5097-C3D9-8109E0BECCB3}"/>
              </a:ext>
            </a:extLst>
          </p:cNvPr>
          <p:cNvSpPr txBox="1"/>
          <p:nvPr/>
        </p:nvSpPr>
        <p:spPr>
          <a:xfrm>
            <a:off x="73660" y="5322430"/>
            <a:ext cx="4271362" cy="553998"/>
          </a:xfrm>
          <a:prstGeom prst="rect">
            <a:avLst/>
          </a:prstGeom>
          <a:noFill/>
        </p:spPr>
        <p:txBody>
          <a:bodyPr wrap="none" rtlCol="0">
            <a:spAutoFit/>
          </a:bodyPr>
          <a:lstStyle/>
          <a:p>
            <a:r>
              <a:rPr lang="en-US" sz="1500" dirty="0"/>
              <a:t>Sources: </a:t>
            </a:r>
            <a:r>
              <a:rPr lang="en-US" sz="1500" dirty="0">
                <a:hlinkClick r:id="rId3"/>
              </a:rPr>
              <a:t>https://www.osha.gov/vpp/evaluation2021</a:t>
            </a:r>
            <a:endParaRPr lang="en-US" sz="1500" dirty="0"/>
          </a:p>
          <a:p>
            <a:endParaRPr lang="en-US" sz="1500" dirty="0"/>
          </a:p>
        </p:txBody>
      </p:sp>
    </p:spTree>
    <p:extLst>
      <p:ext uri="{BB962C8B-B14F-4D97-AF65-F5344CB8AC3E}">
        <p14:creationId xmlns:p14="http://schemas.microsoft.com/office/powerpoint/2010/main" val="8191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39FB8-ED67-DA03-0C77-2B0AC2098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552A8-755A-8239-7913-94A9542A982D}"/>
              </a:ext>
            </a:extLst>
          </p:cNvPr>
          <p:cNvSpPr>
            <a:spLocks noGrp="1"/>
          </p:cNvSpPr>
          <p:nvPr>
            <p:ph type="title"/>
          </p:nvPr>
        </p:nvSpPr>
        <p:spPr>
          <a:xfrm>
            <a:off x="402167" y="419088"/>
            <a:ext cx="10117667" cy="703836"/>
          </a:xfrm>
        </p:spPr>
        <p:txBody>
          <a:bodyPr>
            <a:normAutofit fontScale="90000"/>
          </a:bodyPr>
          <a:lstStyle/>
          <a:p>
            <a:r>
              <a:rPr lang="en-US" altLang="en-US" dirty="0"/>
              <a:t>Cal/VPP Business Value Survey</a:t>
            </a:r>
            <a:endParaRPr lang="en-US" dirty="0"/>
          </a:p>
        </p:txBody>
      </p:sp>
      <p:pic>
        <p:nvPicPr>
          <p:cNvPr id="7" name="Content Placeholder 6">
            <a:extLst>
              <a:ext uri="{FF2B5EF4-FFF2-40B4-BE49-F238E27FC236}">
                <a16:creationId xmlns:a16="http://schemas.microsoft.com/office/drawing/2014/main" id="{B58B283C-9F7F-A2EC-616F-7B9A48DA8AD6}"/>
              </a:ext>
            </a:extLst>
          </p:cNvPr>
          <p:cNvPicPr>
            <a:picLocks noGrp="1" noChangeAspect="1"/>
          </p:cNvPicPr>
          <p:nvPr>
            <p:ph idx="1"/>
          </p:nvPr>
        </p:nvPicPr>
        <p:blipFill>
          <a:blip r:embed="rId3"/>
          <a:stretch>
            <a:fillRect/>
          </a:stretch>
        </p:blipFill>
        <p:spPr>
          <a:xfrm>
            <a:off x="1746183" y="1122924"/>
            <a:ext cx="7413323" cy="4905334"/>
          </a:xfrm>
        </p:spPr>
      </p:pic>
      <p:sp>
        <p:nvSpPr>
          <p:cNvPr id="3" name="TextBox 2">
            <a:extLst>
              <a:ext uri="{FF2B5EF4-FFF2-40B4-BE49-F238E27FC236}">
                <a16:creationId xmlns:a16="http://schemas.microsoft.com/office/drawing/2014/main" id="{E1B9FDE4-C035-30DB-036E-EC54BDB6E003}"/>
              </a:ext>
            </a:extLst>
          </p:cNvPr>
          <p:cNvSpPr txBox="1"/>
          <p:nvPr/>
        </p:nvSpPr>
        <p:spPr>
          <a:xfrm>
            <a:off x="402167" y="6362762"/>
            <a:ext cx="8920840" cy="369332"/>
          </a:xfrm>
          <a:prstGeom prst="rect">
            <a:avLst/>
          </a:prstGeom>
          <a:noFill/>
        </p:spPr>
        <p:txBody>
          <a:bodyPr wrap="none" rtlCol="0">
            <a:spAutoFit/>
          </a:bodyPr>
          <a:lstStyle/>
          <a:p>
            <a:r>
              <a:rPr lang="en-US" i="1" dirty="0"/>
              <a:t>Source: </a:t>
            </a:r>
            <a:r>
              <a:rPr lang="en-US" i="1" dirty="0">
                <a:hlinkClick r:id="rId4"/>
              </a:rPr>
              <a:t>https://www.dir.ca.gov/dosh/cal_vpp/documents/July-2024-Workshop/Overview.pdf</a:t>
            </a:r>
            <a:r>
              <a:rPr lang="en-US" i="1" dirty="0"/>
              <a:t> </a:t>
            </a:r>
          </a:p>
        </p:txBody>
      </p:sp>
    </p:spTree>
    <p:extLst>
      <p:ext uri="{BB962C8B-B14F-4D97-AF65-F5344CB8AC3E}">
        <p14:creationId xmlns:p14="http://schemas.microsoft.com/office/powerpoint/2010/main" val="3562686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52B96-DDC6-9FAF-034A-05D921858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1684C-70A4-819F-44C1-237F9AB1FEAE}"/>
              </a:ext>
            </a:extLst>
          </p:cNvPr>
          <p:cNvSpPr>
            <a:spLocks noGrp="1"/>
          </p:cNvSpPr>
          <p:nvPr>
            <p:ph type="title"/>
          </p:nvPr>
        </p:nvSpPr>
        <p:spPr>
          <a:xfrm>
            <a:off x="402167" y="419088"/>
            <a:ext cx="10117667" cy="703836"/>
          </a:xfrm>
        </p:spPr>
        <p:txBody>
          <a:bodyPr>
            <a:normAutofit fontScale="90000"/>
          </a:bodyPr>
          <a:lstStyle/>
          <a:p>
            <a:r>
              <a:rPr lang="en-US" altLang="en-US" dirty="0"/>
              <a:t>Cal/VPP Business Value Survey</a:t>
            </a:r>
            <a:endParaRPr lang="en-US" dirty="0"/>
          </a:p>
        </p:txBody>
      </p:sp>
      <p:pic>
        <p:nvPicPr>
          <p:cNvPr id="9" name="Content Placeholder 8">
            <a:extLst>
              <a:ext uri="{FF2B5EF4-FFF2-40B4-BE49-F238E27FC236}">
                <a16:creationId xmlns:a16="http://schemas.microsoft.com/office/drawing/2014/main" id="{DE5AEE94-FBEB-8150-B333-DA88628C66D1}"/>
              </a:ext>
            </a:extLst>
          </p:cNvPr>
          <p:cNvPicPr>
            <a:picLocks noGrp="1" noChangeAspect="1"/>
          </p:cNvPicPr>
          <p:nvPr>
            <p:ph idx="1"/>
          </p:nvPr>
        </p:nvPicPr>
        <p:blipFill>
          <a:blip r:embed="rId3"/>
          <a:stretch>
            <a:fillRect/>
          </a:stretch>
        </p:blipFill>
        <p:spPr>
          <a:xfrm>
            <a:off x="1542585" y="1113965"/>
            <a:ext cx="7763001" cy="4923027"/>
          </a:xfrm>
          <a:prstGeom prst="rect">
            <a:avLst/>
          </a:prstGeom>
        </p:spPr>
      </p:pic>
      <p:sp>
        <p:nvSpPr>
          <p:cNvPr id="3" name="TextBox 2">
            <a:extLst>
              <a:ext uri="{FF2B5EF4-FFF2-40B4-BE49-F238E27FC236}">
                <a16:creationId xmlns:a16="http://schemas.microsoft.com/office/drawing/2014/main" id="{357166CB-72CD-9981-54D7-49AE218EEF06}"/>
              </a:ext>
            </a:extLst>
          </p:cNvPr>
          <p:cNvSpPr txBox="1"/>
          <p:nvPr/>
        </p:nvSpPr>
        <p:spPr>
          <a:xfrm>
            <a:off x="402167" y="6362762"/>
            <a:ext cx="8920840" cy="369332"/>
          </a:xfrm>
          <a:prstGeom prst="rect">
            <a:avLst/>
          </a:prstGeom>
          <a:noFill/>
        </p:spPr>
        <p:txBody>
          <a:bodyPr wrap="none" rtlCol="0">
            <a:spAutoFit/>
          </a:bodyPr>
          <a:lstStyle/>
          <a:p>
            <a:r>
              <a:rPr lang="en-US" i="1" dirty="0"/>
              <a:t>Source: </a:t>
            </a:r>
            <a:r>
              <a:rPr lang="en-US" i="1" dirty="0">
                <a:hlinkClick r:id="rId4"/>
              </a:rPr>
              <a:t>https://www.dir.ca.gov/dosh/cal_vpp/documents/July-2024-Workshop/Overview.pdf</a:t>
            </a:r>
            <a:r>
              <a:rPr lang="en-US" i="1" dirty="0"/>
              <a:t> </a:t>
            </a:r>
          </a:p>
        </p:txBody>
      </p:sp>
    </p:spTree>
    <p:extLst>
      <p:ext uri="{BB962C8B-B14F-4D97-AF65-F5344CB8AC3E}">
        <p14:creationId xmlns:p14="http://schemas.microsoft.com/office/powerpoint/2010/main" val="26410654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F7732F94C8BC40BB6CD7C0757AE194" ma:contentTypeVersion="16" ma:contentTypeDescription="Create a new document." ma:contentTypeScope="" ma:versionID="0163433b3e2cc302ab435821950c27d3">
  <xsd:schema xmlns:xsd="http://www.w3.org/2001/XMLSchema" xmlns:xs="http://www.w3.org/2001/XMLSchema" xmlns:p="http://schemas.microsoft.com/office/2006/metadata/properties" xmlns:ns2="d0f868a6-a073-4123-930f-8fd3c40aace6" xmlns:ns3="ec2dc957-1c46-4ec6-85ff-4d5816997950" targetNamespace="http://schemas.microsoft.com/office/2006/metadata/properties" ma:root="true" ma:fieldsID="d3e550e462434d5034863bdc725d43b2" ns2:_="" ns3:_="">
    <xsd:import namespace="d0f868a6-a073-4123-930f-8fd3c40aace6"/>
    <xsd:import namespace="ec2dc957-1c46-4ec6-85ff-4d581699795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f868a6-a073-4123-930f-8fd3c40aac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99785a4-6401-4bea-8dc8-9f588c0f4ec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c2dc957-1c46-4ec6-85ff-4d581699795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35828d1-e0a7-4de8-b9ee-36fcbdf59e97}" ma:internalName="TaxCatchAll" ma:showField="CatchAllData" ma:web="ec2dc957-1c46-4ec6-85ff-4d58169979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c2dc957-1c46-4ec6-85ff-4d5816997950" xsi:nil="true"/>
    <lcf76f155ced4ddcb4097134ff3c332f xmlns="d0f868a6-a073-4123-930f-8fd3c40aace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16F580-E903-443E-969F-E502D047AD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f868a6-a073-4123-930f-8fd3c40aace6"/>
    <ds:schemaRef ds:uri="ec2dc957-1c46-4ec6-85ff-4d58169979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BF1ACD-5732-45EF-A99E-8BB1C7B7F314}">
  <ds:schemaRefs>
    <ds:schemaRef ds:uri="http://schemas.microsoft.com/office/2006/metadata/properties"/>
    <ds:schemaRef ds:uri="http://schemas.microsoft.com/office/infopath/2007/PartnerControls"/>
    <ds:schemaRef ds:uri="ec2dc957-1c46-4ec6-85ff-4d5816997950"/>
    <ds:schemaRef ds:uri="d0f868a6-a073-4123-930f-8fd3c40aace6"/>
  </ds:schemaRefs>
</ds:datastoreItem>
</file>

<file path=customXml/itemProps3.xml><?xml version="1.0" encoding="utf-8"?>
<ds:datastoreItem xmlns:ds="http://schemas.openxmlformats.org/officeDocument/2006/customXml" ds:itemID="{7AE21A15-74BA-42A0-AEF3-96DF8D6339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7643</TotalTime>
  <Words>2579</Words>
  <Application>Microsoft Office PowerPoint</Application>
  <PresentationFormat>Widescreen</PresentationFormat>
  <Paragraphs>250</Paragraphs>
  <Slides>18</Slides>
  <Notes>15</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Helvetica</vt:lpstr>
      <vt:lpstr>HelveticaNeueLT Std Cn</vt:lpstr>
      <vt:lpstr>Josefin Sans</vt:lpstr>
      <vt:lpstr>Oswald</vt:lpstr>
      <vt:lpstr>Source Sans Pro</vt:lpstr>
      <vt:lpstr>Office Theme</vt:lpstr>
      <vt:lpstr>Journey Toward Safety Excellence </vt:lpstr>
      <vt:lpstr>Session Overview</vt:lpstr>
      <vt:lpstr>What is VPP?</vt:lpstr>
      <vt:lpstr>How does VPP work?</vt:lpstr>
      <vt:lpstr>VPP Participation: Requirements</vt:lpstr>
      <vt:lpstr>Labor- 43 of 70 VPP Sites in California (61%)</vt:lpstr>
      <vt:lpstr>VPP Successes: the SHMS Model</vt:lpstr>
      <vt:lpstr>Cal/VPP Business Value Survey</vt:lpstr>
      <vt:lpstr>Cal/VPP Business Value Survey</vt:lpstr>
      <vt:lpstr>Challenges Currently Facing VPP</vt:lpstr>
      <vt:lpstr>VPPPA’s Mission &amp; Vision</vt:lpstr>
      <vt:lpstr>VPPPA’s Journey towards Safety Excellence</vt:lpstr>
      <vt:lpstr>VPPPA’s Journey Toward Safety Excellence</vt:lpstr>
      <vt:lpstr>VPPPA’s Journey Toward Safety Excellence</vt:lpstr>
      <vt:lpstr>The Journey’s “Fork in the Road” – Beyond Level 4</vt:lpstr>
      <vt:lpstr>Resources </vt:lpstr>
      <vt:lpstr>VPPPA’s Journey Toward Safety Excellence</vt:lpstr>
      <vt:lpstr>Start Your Journey Toward Safety Excellence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Chris Williams</cp:lastModifiedBy>
  <cp:revision>43</cp:revision>
  <dcterms:created xsi:type="dcterms:W3CDTF">2022-03-28T15:32:47Z</dcterms:created>
  <dcterms:modified xsi:type="dcterms:W3CDTF">2026-04-29T17:46:51Z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0x010100F8F7732F94C8BC40BB6CD7C0757AE194</vt:lpwstr>
  </property>
  <property fmtid="{D5CDD505-2E9C-101B-9397-08002B2CF9AE}" pid="3" name="MediaServiceImageTags">
    <vt:lpwstr/>
  </property>
</Properties>
</file>